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75" r:id="rId4"/>
    <p:sldId id="273" r:id="rId5"/>
    <p:sldId id="370" r:id="rId6"/>
    <p:sldId id="407" r:id="rId7"/>
    <p:sldId id="408" r:id="rId8"/>
    <p:sldId id="409" r:id="rId9"/>
    <p:sldId id="410" r:id="rId10"/>
    <p:sldId id="411" r:id="rId11"/>
    <p:sldId id="412" r:id="rId12"/>
    <p:sldId id="264" r:id="rId13"/>
    <p:sldId id="425" r:id="rId14"/>
    <p:sldId id="338" r:id="rId15"/>
    <p:sldId id="328" r:id="rId16"/>
    <p:sldId id="417" r:id="rId17"/>
    <p:sldId id="418" r:id="rId18"/>
    <p:sldId id="422" r:id="rId19"/>
    <p:sldId id="419" r:id="rId20"/>
    <p:sldId id="421" r:id="rId21"/>
    <p:sldId id="420" r:id="rId22"/>
    <p:sldId id="423" r:id="rId23"/>
    <p:sldId id="424" r:id="rId24"/>
    <p:sldId id="413" r:id="rId25"/>
    <p:sldId id="414" r:id="rId26"/>
    <p:sldId id="416" r:id="rId27"/>
    <p:sldId id="415" r:id="rId28"/>
    <p:sldId id="426" r:id="rId29"/>
    <p:sldId id="271" r:id="rId30"/>
    <p:sldId id="26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8"/>
    <p:restoredTop sz="84882"/>
  </p:normalViewPr>
  <p:slideViewPr>
    <p:cSldViewPr snapToGrid="0" snapToObjects="1">
      <p:cViewPr>
        <p:scale>
          <a:sx n="80" d="100"/>
          <a:sy n="80" d="100"/>
        </p:scale>
        <p:origin x="1464" y="4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5CC43-731F-084F-A1B1-D9B9891A0817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54B0F-F909-D442-8ED1-140544A4D89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4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66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Quantity of leaves – this is important because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87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Quantity of leaves – this is important because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40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Quantity of leaves – this is important because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15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30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let’s look at basal resources. What are basal resources?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88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5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87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76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Quantity of leaves – this is important because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36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Quantity of leaves – this is important because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25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Quantity of leaves – this is important because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7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7568D-727F-3A45-BD12-4694607FD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039C9-F663-A842-BD73-2B3D5B667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C9EDB-0FD9-FF41-9E6D-F1F63574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A86E1-27F9-3241-9F20-2EE25107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26FA3-1A59-364D-A516-4798C61B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5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12A25-E618-0947-A302-6D8CB36C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49A9A-DAE1-DB4C-9EA0-F6D95DAE8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7EB16-D9A5-BA42-B270-E9895F69A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38578-5778-3044-B7C5-E27F4FE6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E24E8-D78B-754A-9270-F80FC5FCE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7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32E8D7-8461-0141-9286-68435D4C67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77AB6-0E6B-4A4E-9276-11E107792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7C1E3-A3B3-FA4A-A39F-FB06BE271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049AD-5FC6-F145-9DE5-537B33CB9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34CF4-AF9F-F341-8655-72F26F46A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9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439AD-3985-8148-BC4C-6738017E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0A70-8F20-B64D-9E18-0D850CA7D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D57B1-BE49-D442-BF1B-6E6BDF0BB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AACA0-D023-2D44-8BB4-816DDC68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20BB9-5871-264D-A501-4F6EA4EE5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CF90A2-9B3E-D546-8AED-5A3F6826C1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2732" y="5896655"/>
            <a:ext cx="1147762" cy="114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22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0408-ACD9-D341-A407-AC60BF0C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31C94-6D94-ED4A-BD1B-29C91DEA2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557E7-62E7-4048-96A6-982999F9D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09EC8-C399-934E-AF0A-A94912BB1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CC035-FF69-2C4B-BC0C-D216C3403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1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4FD9-8B90-E743-B398-9A9CD0F8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FDE15-ADF6-824A-AAD2-6696F2C0A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2EE41-3E13-8F46-949C-C35478123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DF846-CCB2-4941-9434-B7A1F3AAF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68C12-7766-0D4C-ACE5-E7D1601EA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7C92A-A852-D443-953C-C1179EDA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7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BAC6-BD18-8F4B-87EF-6F6E2F8FA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AF71F-4BDF-F349-A2EB-FC3126EE3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F12A71-020C-7044-BCB0-0FDCA387A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1DBA-D4FB-184E-8D42-32A7E7E6B0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0CAB0-5406-D14D-8979-370B46094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751B6D-FD9E-0C41-9201-EB66C9A98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D04BD-35F4-9943-BF06-E0EC3842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AEF12-2A9D-2A46-A153-477B67DA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8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074B-332C-4249-B090-635D445E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E594C2-A0E9-2749-B925-9D48CF669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A96BD-B489-1D49-A6D0-14AC8AFA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3446F-8749-904B-85B2-A45F98531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4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567E30-445B-144E-85CD-00D7809B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EF9E4-DF33-A64E-B1ED-BB255CF8B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213C-6DA5-F34D-ADD7-96AFF8B7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4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A5DBE-848C-A74E-BDC2-C011D96B9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0D72C-5652-2740-AE30-0EC077A78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00A0F-1EB3-904C-B6A4-DD5A6FEF4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8D44C-EB58-C742-AF9D-6B08B23B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E25BE-7AAD-6249-83B2-765B70226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1FF23-9252-7641-B7EF-046992EA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7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2904-E832-2742-AA75-3B116162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2E4317-28C2-CD49-AE14-4A1114B403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81E00-4629-074F-84E3-92074F601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FDE7B-8B82-5847-8CD4-9C93B6C4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BCC26-F73D-7244-9788-49EA029FB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1F308-B476-6E43-A3C0-2D525868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4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C8F0BE-BF0A-B242-BB8A-E6EDF7946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B8B48-2F22-5042-8753-72912406D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1919B-A2BD-544F-851D-F3F5B20B8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726A4-490C-9740-A1BE-3306EA40090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4409-3E93-C343-96E8-844D47073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C3577-36FE-3546-9A77-4A6F71D2C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4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4.0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11alive.com/article/news/a-marietta-couple-take-their-dog-to-lake-allatoona-less-than-an-hour-later-a-vet-tells-them-the-dog-might-have-died-from-algae-toxins/85-b8c44ca2-a390-4c4e-82a2-0e67ab29dd94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kpRsY81FI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C13D-DCD5-1248-BBB9-60272B5D83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b="1" dirty="0"/>
              <a:t>Recursos ba</a:t>
            </a:r>
            <a:r>
              <a:rPr lang="en-US" b="1" dirty="0"/>
              <a:t>sales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3F69CF-A8EC-4140-8A7B-9BEC3A2333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r>
              <a:rPr lang="en-US" dirty="0"/>
              <a:t> #14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C1297-7667-7C4C-B56F-E0817B45E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732" y="5896655"/>
            <a:ext cx="1147762" cy="114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39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C3BF-62BA-144B-90F1-C9EB464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51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2do paso: </a:t>
            </a:r>
            <a:r>
              <a:rPr lang="en-US" b="1" dirty="0" err="1"/>
              <a:t>Observación</a:t>
            </a:r>
            <a:r>
              <a:rPr lang="en-US" b="1" dirty="0"/>
              <a:t> de las </a:t>
            </a:r>
            <a:r>
              <a:rPr lang="en-US" b="1" dirty="0" err="1"/>
              <a:t>algas</a:t>
            </a:r>
            <a:endParaRPr lang="en-US" dirty="0"/>
          </a:p>
          <a:p>
            <a:pPr marL="0" indent="0">
              <a:buNone/>
            </a:pPr>
            <a:r>
              <a:rPr lang="es-A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Para cada muestra, los alumnos utilizarán sus hojas de trabajo de la lección para indicar: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Observación</a:t>
            </a:r>
            <a:r>
              <a:rPr lang="en-US" b="1" dirty="0"/>
              <a:t> de </a:t>
            </a:r>
            <a:r>
              <a:rPr lang="en-US" b="1" dirty="0" err="1"/>
              <a:t>muestras</a:t>
            </a:r>
            <a:r>
              <a:rPr lang="en-US" b="1" dirty="0"/>
              <a:t> de </a:t>
            </a:r>
            <a:r>
              <a:rPr lang="en-US" b="1" dirty="0" err="1"/>
              <a:t>algas</a:t>
            </a:r>
            <a:r>
              <a:rPr lang="en-US" b="1" dirty="0"/>
              <a:t> </a:t>
            </a:r>
            <a:r>
              <a:rPr lang="en-US" b="1" dirty="0" err="1"/>
              <a:t>vivas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A23C0-B157-4645-A2F5-456B3A9C7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893" y="3206781"/>
            <a:ext cx="8415564" cy="32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35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C3BF-62BA-144B-90F1-C9EB464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51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Ejemplo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Observación</a:t>
            </a:r>
            <a:r>
              <a:rPr lang="en-US" b="1" dirty="0"/>
              <a:t> de </a:t>
            </a:r>
            <a:r>
              <a:rPr lang="en-US" b="1" dirty="0" err="1"/>
              <a:t>muestras</a:t>
            </a:r>
            <a:r>
              <a:rPr lang="en-US" b="1" dirty="0"/>
              <a:t> de </a:t>
            </a:r>
            <a:r>
              <a:rPr lang="en-US" b="1" dirty="0" err="1"/>
              <a:t>algas</a:t>
            </a:r>
            <a:r>
              <a:rPr lang="en-US" b="1" dirty="0"/>
              <a:t> </a:t>
            </a:r>
            <a:r>
              <a:rPr lang="en-US" b="1" dirty="0" err="1"/>
              <a:t>vivas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A23C0-B157-4645-A2F5-456B3A9C7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893" y="3206781"/>
            <a:ext cx="8415564" cy="3281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00B6FF-A9AF-8F45-9BC1-472860ED7BA7}"/>
              </a:ext>
            </a:extLst>
          </p:cNvPr>
          <p:cNvSpPr txBox="1"/>
          <p:nvPr/>
        </p:nvSpPr>
        <p:spPr>
          <a:xfrm>
            <a:off x="1886858" y="4166360"/>
            <a:ext cx="1248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#1</a:t>
            </a:r>
          </a:p>
          <a:p>
            <a:endParaRPr lang="en-US" dirty="0"/>
          </a:p>
          <a:p>
            <a:r>
              <a:rPr lang="en-US" dirty="0"/>
              <a:t>Darren’s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3B6D9-3175-5A49-B951-EF9BF126E9B5}"/>
              </a:ext>
            </a:extLst>
          </p:cNvPr>
          <p:cNvSpPr txBox="1"/>
          <p:nvPr/>
        </p:nvSpPr>
        <p:spPr>
          <a:xfrm>
            <a:off x="8192407" y="3925365"/>
            <a:ext cx="18079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sample had a lot of the same kinds of algal cells called diatoms.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2DAF-8C5E-E84B-B571-0CE81AFA697B}"/>
              </a:ext>
            </a:extLst>
          </p:cNvPr>
          <p:cNvSpPr txBox="1"/>
          <p:nvPr/>
        </p:nvSpPr>
        <p:spPr>
          <a:xfrm>
            <a:off x="3526065" y="4815458"/>
            <a:ext cx="124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9ECB0F-5D46-5545-A4B2-FFD18BD32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119" y="4390523"/>
            <a:ext cx="3056588" cy="121920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D6D7E1C-1F5F-9547-91D5-65505A7AF46D}"/>
              </a:ext>
            </a:extLst>
          </p:cNvPr>
          <p:cNvSpPr/>
          <p:nvPr/>
        </p:nvSpPr>
        <p:spPr>
          <a:xfrm>
            <a:off x="5772376" y="4574233"/>
            <a:ext cx="1333954" cy="38458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A79EC0-F024-7947-BAC2-A82AE359BEAC}"/>
              </a:ext>
            </a:extLst>
          </p:cNvPr>
          <p:cNvSpPr/>
          <p:nvPr/>
        </p:nvSpPr>
        <p:spPr>
          <a:xfrm>
            <a:off x="5772376" y="5075171"/>
            <a:ext cx="1333954" cy="38458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65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0CC058-47A9-BC4F-A31E-767184AB0CD1}"/>
              </a:ext>
            </a:extLst>
          </p:cNvPr>
          <p:cNvSpPr txBox="1"/>
          <p:nvPr/>
        </p:nvSpPr>
        <p:spPr>
          <a:xfrm>
            <a:off x="3240891" y="2613392"/>
            <a:ext cx="5710218" cy="1631216"/>
          </a:xfrm>
          <a:prstGeom prst="rect">
            <a:avLst/>
          </a:prstGeom>
          <a:solidFill>
            <a:srgbClr val="ECC2D8"/>
          </a:solidFill>
          <a:ln w="539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dirty="0">
                <a:latin typeface="Impact" panose="020B0806030902050204" pitchFamily="34" charset="0"/>
              </a:rPr>
              <a:t>Descanso!</a:t>
            </a:r>
          </a:p>
        </p:txBody>
      </p:sp>
    </p:spTree>
    <p:extLst>
      <p:ext uri="{BB962C8B-B14F-4D97-AF65-F5344CB8AC3E}">
        <p14:creationId xmlns:p14="http://schemas.microsoft.com/office/powerpoint/2010/main" val="1025099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C5B1F-07CD-9C48-9ED8-C645C4B56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Recursos</a:t>
            </a:r>
            <a:r>
              <a:rPr lang="en-US" b="1" dirty="0"/>
              <a:t> Basales </a:t>
            </a:r>
            <a:r>
              <a:rPr lang="en-US" b="1" dirty="0" err="1"/>
              <a:t>en</a:t>
            </a:r>
            <a:r>
              <a:rPr lang="en-US" b="1" dirty="0"/>
              <a:t> los </a:t>
            </a:r>
            <a:r>
              <a:rPr lang="en-US" b="1" dirty="0" err="1"/>
              <a:t>Ecosistemas</a:t>
            </a:r>
            <a:r>
              <a:rPr lang="en-US" b="1" dirty="0"/>
              <a:t> de arroyos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8BC0D-B6C0-F641-9A4D-B72A3C1B3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tarde</a:t>
            </a:r>
            <a:r>
              <a:rPr lang="en-US" dirty="0"/>
              <a:t> no hay </a:t>
            </a:r>
            <a:r>
              <a:rPr lang="en-US" dirty="0" err="1"/>
              <a:t>apuntes</a:t>
            </a:r>
            <a:r>
              <a:rPr lang="en-US" dirty="0"/>
              <a:t> </a:t>
            </a:r>
            <a:r>
              <a:rPr lang="en-US" dirty="0" err="1"/>
              <a:t>guiados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 dude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notas</a:t>
            </a:r>
            <a:r>
              <a:rPr lang="en-US" dirty="0"/>
              <a:t> y </a:t>
            </a:r>
            <a:r>
              <a:rPr lang="en-US" dirty="0" err="1"/>
              <a:t>levantar</a:t>
            </a:r>
            <a:r>
              <a:rPr lang="en-US" dirty="0"/>
              <a:t> la mano para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preguntas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8283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0205-F049-8B47-ACA9-F7634565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Recursos</a:t>
            </a:r>
            <a:r>
              <a:rPr lang="en-US" b="1" dirty="0"/>
              <a:t> Basales </a:t>
            </a:r>
            <a:r>
              <a:rPr lang="en-US" b="1" dirty="0" err="1"/>
              <a:t>en</a:t>
            </a:r>
            <a:r>
              <a:rPr lang="en-US" b="1" dirty="0"/>
              <a:t> los </a:t>
            </a:r>
            <a:r>
              <a:rPr lang="en-US" b="1" dirty="0" err="1"/>
              <a:t>Ecosistemas</a:t>
            </a:r>
            <a:r>
              <a:rPr lang="en-US" b="1" dirty="0"/>
              <a:t> de arroyos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EBE26-7C1A-3D49-990E-1DDACFAA39F7}"/>
              </a:ext>
            </a:extLst>
          </p:cNvPr>
          <p:cNvSpPr/>
          <p:nvPr/>
        </p:nvSpPr>
        <p:spPr>
          <a:xfrm>
            <a:off x="6290733" y="616550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Photo credit: Kkeenan3, CC BY-SA 4.0 &lt;https://</a:t>
            </a:r>
            <a:r>
              <a:rPr lang="en-US" sz="1200" dirty="0" err="1"/>
              <a:t>creativecommons.org</a:t>
            </a:r>
            <a:r>
              <a:rPr lang="en-US" sz="1200" dirty="0"/>
              <a:t>/licenses/by-</a:t>
            </a:r>
            <a:r>
              <a:rPr lang="en-US" sz="1200" dirty="0" err="1"/>
              <a:t>sa</a:t>
            </a:r>
            <a:r>
              <a:rPr lang="en-US" sz="1200" dirty="0"/>
              <a:t>/4.0&gt;, via Wikimedia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6D78B-993B-CD42-8184-B5985155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7" y="1690688"/>
            <a:ext cx="8386299" cy="43206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8B9133-980C-E344-A7CC-042CAC64EAB5}"/>
              </a:ext>
            </a:extLst>
          </p:cNvPr>
          <p:cNvSpPr txBox="1"/>
          <p:nvPr/>
        </p:nvSpPr>
        <p:spPr>
          <a:xfrm>
            <a:off x="3640667" y="4842933"/>
            <a:ext cx="5300133" cy="96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D0E86-D124-6444-8FF8-85B6475B763C}"/>
              </a:ext>
            </a:extLst>
          </p:cNvPr>
          <p:cNvSpPr/>
          <p:nvPr/>
        </p:nvSpPr>
        <p:spPr>
          <a:xfrm>
            <a:off x="5296774" y="5022418"/>
            <a:ext cx="5300133" cy="677333"/>
          </a:xfrm>
          <a:prstGeom prst="rect">
            <a:avLst/>
          </a:prstGeom>
          <a:noFill/>
          <a:ln w="793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58D3EE-9E54-9C42-BBC9-F14EBB376645}"/>
              </a:ext>
            </a:extLst>
          </p:cNvPr>
          <p:cNvSpPr txBox="1"/>
          <p:nvPr/>
        </p:nvSpPr>
        <p:spPr>
          <a:xfrm>
            <a:off x="8940799" y="4418393"/>
            <a:ext cx="2802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highlight>
                  <a:srgbClr val="FFFF00"/>
                </a:highlight>
              </a:rPr>
              <a:t>Recursos</a:t>
            </a:r>
            <a:r>
              <a:rPr lang="en-US" sz="2800" b="1" dirty="0">
                <a:highlight>
                  <a:srgbClr val="FFFF00"/>
                </a:highlight>
              </a:rPr>
              <a:t> basales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BBFBD-B1A2-6A4C-9C58-DF8438CB3BB7}"/>
              </a:ext>
            </a:extLst>
          </p:cNvPr>
          <p:cNvSpPr txBox="1"/>
          <p:nvPr/>
        </p:nvSpPr>
        <p:spPr>
          <a:xfrm>
            <a:off x="3469351" y="6040630"/>
            <a:ext cx="182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Baxter et al. 2005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7280D-726D-9D4A-A9B1-0FDBBE988F5A}"/>
              </a:ext>
            </a:extLst>
          </p:cNvPr>
          <p:cNvSpPr txBox="1"/>
          <p:nvPr/>
        </p:nvSpPr>
        <p:spPr>
          <a:xfrm>
            <a:off x="362857" y="1843314"/>
            <a:ext cx="310649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Los recursos basales son importantes para las redes tróficas de los arroyos porque son los productores del arroyo/en la base de la red trófica. </a:t>
            </a:r>
          </a:p>
          <a:p>
            <a:endParaRPr lang="es-A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s-A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Existen dos tipos principales de recursos basales en los arroyos:</a:t>
            </a:r>
          </a:p>
          <a:p>
            <a:endParaRPr lang="es-A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Hojas</a:t>
            </a:r>
            <a:endParaRPr lang="es-A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Algas</a:t>
            </a:r>
            <a:endParaRPr lang="es-A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031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Recursos</a:t>
            </a:r>
            <a:r>
              <a:rPr lang="en-US" b="1" dirty="0"/>
              <a:t> Basales </a:t>
            </a:r>
            <a:r>
              <a:rPr lang="en-US" b="1" dirty="0" err="1"/>
              <a:t>en</a:t>
            </a:r>
            <a:r>
              <a:rPr lang="en-US" b="1" dirty="0"/>
              <a:t> los </a:t>
            </a:r>
            <a:r>
              <a:rPr lang="en-US" b="1" dirty="0" err="1"/>
              <a:t>Ecosistemas</a:t>
            </a:r>
            <a:r>
              <a:rPr lang="en-US" b="1" dirty="0"/>
              <a:t> de arroyos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CD5D-6EEC-3044-B1BC-71A5E4F1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6697"/>
            <a:ext cx="110054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Cuando los ecólogos estudian los recursos basales de los arroyos, suelen interesarse por dos aspectos de los mismos:</a:t>
            </a:r>
            <a:r>
              <a:rPr lang="es-AR" dirty="0">
                <a:effectLst/>
              </a:rPr>
              <a:t> 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71059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Recursos</a:t>
            </a:r>
            <a:r>
              <a:rPr lang="en-US" b="1" dirty="0"/>
              <a:t> Basales </a:t>
            </a:r>
            <a:r>
              <a:rPr lang="en-US" b="1" dirty="0" err="1"/>
              <a:t>en</a:t>
            </a:r>
            <a:r>
              <a:rPr lang="en-US" b="1" dirty="0"/>
              <a:t> los </a:t>
            </a:r>
            <a:r>
              <a:rPr lang="en-US" b="1" dirty="0" err="1"/>
              <a:t>Ecosistemas</a:t>
            </a:r>
            <a:r>
              <a:rPr lang="en-US" b="1" dirty="0"/>
              <a:t> de arroyos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CD5D-6EEC-3044-B1BC-71A5E4F1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6697"/>
            <a:ext cx="110054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Cuando los ecólogos estudian los recursos basales de los arroyos, suelen interesarse por dos aspectos de los mismos:</a:t>
            </a:r>
            <a:r>
              <a:rPr lang="es-AR" dirty="0">
                <a:effectLst/>
              </a:rPr>
              <a:t> </a:t>
            </a:r>
            <a:r>
              <a:rPr lang="en-US" dirty="0"/>
              <a:t>	</a:t>
            </a:r>
          </a:p>
          <a:p>
            <a:pPr marL="914400" lvl="2" indent="0">
              <a:buNone/>
            </a:pPr>
            <a:r>
              <a:rPr lang="en-US" sz="2600" b="1" dirty="0"/>
              <a:t>1. </a:t>
            </a:r>
            <a:r>
              <a:rPr lang="en-US" sz="2600" b="1" dirty="0" err="1"/>
              <a:t>Cantidad</a:t>
            </a:r>
            <a:r>
              <a:rPr lang="en-US" sz="2600" b="1" dirty="0"/>
              <a:t>:</a:t>
            </a:r>
            <a:r>
              <a:rPr lang="en-US" b="1" dirty="0"/>
              <a:t> </a:t>
            </a:r>
          </a:p>
          <a:p>
            <a:pPr marL="457200" lvl="1" indent="0">
              <a:buNone/>
            </a:pPr>
            <a:r>
              <a:rPr lang="en-US" dirty="0"/>
              <a:t>		 </a:t>
            </a:r>
            <a:r>
              <a:rPr lang="es-A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¿Cuánto del recurso basal hay en el arroyo?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25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Recursos</a:t>
            </a:r>
            <a:r>
              <a:rPr lang="en-US" b="1" dirty="0"/>
              <a:t> Basales </a:t>
            </a:r>
            <a:r>
              <a:rPr lang="en-US" b="1" dirty="0" err="1"/>
              <a:t>en</a:t>
            </a:r>
            <a:r>
              <a:rPr lang="en-US" b="1" dirty="0"/>
              <a:t> los </a:t>
            </a:r>
            <a:r>
              <a:rPr lang="en-US" b="1" dirty="0" err="1"/>
              <a:t>Ecosistemas</a:t>
            </a:r>
            <a:r>
              <a:rPr lang="en-US" b="1" dirty="0"/>
              <a:t> de arroyos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CD5D-6EEC-3044-B1BC-71A5E4F1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0904"/>
            <a:ext cx="11034486" cy="46619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A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Cuando los ecólogos estudian los recursos basales de los arroyos, suelen interesarse por dos aspectos de los mismos:</a:t>
            </a:r>
            <a:r>
              <a:rPr lang="es-AR" dirty="0">
                <a:effectLst/>
              </a:rPr>
              <a:t> </a:t>
            </a:r>
            <a:r>
              <a:rPr lang="en-US" dirty="0"/>
              <a:t>	</a:t>
            </a:r>
          </a:p>
          <a:p>
            <a:pPr marL="914400" lvl="2" indent="0">
              <a:buNone/>
            </a:pPr>
            <a:r>
              <a:rPr lang="en-US" sz="2600" b="1" dirty="0"/>
              <a:t>1. </a:t>
            </a:r>
            <a:r>
              <a:rPr lang="en-US" sz="2600" b="1" dirty="0" err="1"/>
              <a:t>Cantidad</a:t>
            </a:r>
            <a:r>
              <a:rPr lang="en-US" sz="2600" b="1" dirty="0"/>
              <a:t>:</a:t>
            </a:r>
            <a:r>
              <a:rPr lang="en-US" b="1" dirty="0"/>
              <a:t> </a:t>
            </a:r>
          </a:p>
          <a:p>
            <a:pPr marL="457200" lvl="1" indent="0">
              <a:buNone/>
            </a:pPr>
            <a:r>
              <a:rPr lang="en-US" dirty="0"/>
              <a:t>		 </a:t>
            </a:r>
            <a:r>
              <a:rPr lang="es-A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¿Cuánto del recurso basal hay en el arroyo?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2. Tipo:  </a:t>
            </a:r>
          </a:p>
          <a:p>
            <a:pPr marL="0" indent="0">
              <a:buNone/>
            </a:pPr>
            <a:r>
              <a:rPr lang="en-US" b="1" dirty="0"/>
              <a:t>		</a:t>
            </a:r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tipos</a:t>
            </a:r>
            <a:r>
              <a:rPr lang="en-US" sz="2400" dirty="0"/>
              <a:t> de </a:t>
            </a:r>
            <a:r>
              <a:rPr lang="en-US" sz="2400" dirty="0" err="1"/>
              <a:t>algas</a:t>
            </a:r>
            <a:r>
              <a:rPr lang="en-US" sz="2400" dirty="0"/>
              <a:t> u hojas hay </a:t>
            </a:r>
            <a:r>
              <a:rPr lang="en-US" sz="2400" dirty="0" err="1"/>
              <a:t>en</a:t>
            </a:r>
            <a:r>
              <a:rPr lang="en-US" sz="2400" dirty="0"/>
              <a:t> el arroyo?</a:t>
            </a:r>
          </a:p>
          <a:p>
            <a:pPr indent="0"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</a:t>
            </a:r>
            <a:r>
              <a:rPr lang="es-A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¿Son las algas o las hojas la fuente de alimento más importante del 		arroyo?</a:t>
            </a:r>
            <a:endParaRPr lang="es-AR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Los </a:t>
            </a:r>
            <a:r>
              <a:rPr lang="en-US" b="1" dirty="0" err="1"/>
              <a:t>cambios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la </a:t>
            </a:r>
            <a:r>
              <a:rPr lang="en-US" b="1" dirty="0" err="1"/>
              <a:t>cantidad</a:t>
            </a:r>
            <a:r>
              <a:rPr lang="en-US" b="1" dirty="0"/>
              <a:t> o el </a:t>
            </a:r>
            <a:r>
              <a:rPr lang="en-US" b="1" dirty="0" err="1"/>
              <a:t>tipo</a:t>
            </a:r>
            <a:r>
              <a:rPr lang="en-US" b="1" dirty="0"/>
              <a:t> de </a:t>
            </a:r>
            <a:r>
              <a:rPr lang="en-US" b="1" dirty="0" err="1"/>
              <a:t>recursos</a:t>
            </a:r>
            <a:r>
              <a:rPr lang="en-US" b="1" dirty="0"/>
              <a:t> basales </a:t>
            </a:r>
            <a:r>
              <a:rPr lang="en-US" b="1" dirty="0" err="1"/>
              <a:t>pueden</a:t>
            </a:r>
            <a:r>
              <a:rPr lang="en-US" b="1" dirty="0"/>
              <a:t> </a:t>
            </a:r>
            <a:r>
              <a:rPr lang="en-US" b="1" dirty="0" err="1"/>
              <a:t>tener</a:t>
            </a:r>
            <a:r>
              <a:rPr lang="en-US" b="1" dirty="0"/>
              <a:t> </a:t>
            </a:r>
            <a:r>
              <a:rPr lang="en-US" b="1" dirty="0" err="1"/>
              <a:t>efectos</a:t>
            </a:r>
            <a:r>
              <a:rPr lang="en-US" b="1" dirty="0"/>
              <a:t> </a:t>
            </a:r>
            <a:r>
              <a:rPr lang="en-US" b="1" dirty="0" err="1"/>
              <a:t>importantes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la </a:t>
            </a:r>
            <a:r>
              <a:rPr lang="en-US" b="1" dirty="0" err="1"/>
              <a:t>salud</a:t>
            </a:r>
            <a:r>
              <a:rPr lang="en-US" b="1" dirty="0"/>
              <a:t> de los </a:t>
            </a:r>
            <a:r>
              <a:rPr lang="en-US" b="1" dirty="0" err="1"/>
              <a:t>ecosistemas</a:t>
            </a:r>
            <a:r>
              <a:rPr lang="en-US" b="1" dirty="0"/>
              <a:t> de arroyos</a:t>
            </a:r>
          </a:p>
        </p:txBody>
      </p:sp>
    </p:spTree>
    <p:extLst>
      <p:ext uri="{BB962C8B-B14F-4D97-AF65-F5344CB8AC3E}">
        <p14:creationId xmlns:p14="http://schemas.microsoft.com/office/powerpoint/2010/main" val="705191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Recursos</a:t>
            </a:r>
            <a:r>
              <a:rPr lang="en-US" b="1" dirty="0"/>
              <a:t> Basales </a:t>
            </a:r>
            <a:r>
              <a:rPr lang="en-US" b="1" dirty="0" err="1"/>
              <a:t>en</a:t>
            </a:r>
            <a:r>
              <a:rPr lang="en-US" b="1" dirty="0"/>
              <a:t> los </a:t>
            </a:r>
            <a:r>
              <a:rPr lang="en-US" b="1" dirty="0" err="1"/>
              <a:t>Ecosistemas</a:t>
            </a:r>
            <a:r>
              <a:rPr lang="en-US" b="1" dirty="0"/>
              <a:t> de arroyos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CD5D-6EEC-3044-B1BC-71A5E4F1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826697"/>
            <a:ext cx="4140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Hojas/Detritus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s-AR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Cantidad:</a:t>
            </a:r>
            <a:r>
              <a:rPr lang="es-A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¿cuántas hojas hay en el arroyo? (¿Cuál es la biomasa de hojas en el arroyo?) </a:t>
            </a:r>
            <a:endParaRPr lang="es-A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Tipo: </a:t>
            </a:r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hojas hay </a:t>
            </a:r>
            <a:r>
              <a:rPr lang="en-US" dirty="0" err="1"/>
              <a:t>en</a:t>
            </a:r>
            <a:r>
              <a:rPr lang="en-US" dirty="0"/>
              <a:t> el arroyo?</a:t>
            </a:r>
          </a:p>
        </p:txBody>
      </p:sp>
    </p:spTree>
    <p:extLst>
      <p:ext uri="{BB962C8B-B14F-4D97-AF65-F5344CB8AC3E}">
        <p14:creationId xmlns:p14="http://schemas.microsoft.com/office/powerpoint/2010/main" val="3606805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Recursos</a:t>
            </a:r>
            <a:r>
              <a:rPr lang="en-US" b="1" dirty="0"/>
              <a:t> Basales </a:t>
            </a:r>
            <a:r>
              <a:rPr lang="en-US" b="1" dirty="0" err="1"/>
              <a:t>en</a:t>
            </a:r>
            <a:r>
              <a:rPr lang="en-US" b="1" dirty="0"/>
              <a:t> los </a:t>
            </a:r>
            <a:r>
              <a:rPr lang="en-US" b="1" dirty="0" err="1"/>
              <a:t>Ecosistemas</a:t>
            </a:r>
            <a:r>
              <a:rPr lang="en-US" b="1" dirty="0"/>
              <a:t> de arroyos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CD5D-6EEC-3044-B1BC-71A5E4F1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826697"/>
            <a:ext cx="366911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Hojas/Detritus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s-AR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Cantidad:</a:t>
            </a:r>
            <a:r>
              <a:rPr lang="es-A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¿cuántas hojas hay en el arroyo? (¿Cuál es la biomasa de hojas en el arroyo?) </a:t>
            </a:r>
            <a:endParaRPr lang="es-A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Tipo: </a:t>
            </a:r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hojas hay </a:t>
            </a:r>
            <a:r>
              <a:rPr lang="en-US" dirty="0" err="1"/>
              <a:t>en</a:t>
            </a:r>
            <a:r>
              <a:rPr lang="en-US" dirty="0"/>
              <a:t> el arroyo?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D52EE9-9F29-3540-8B4A-F867E5E69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724" y="2586541"/>
            <a:ext cx="3775532" cy="2831649"/>
          </a:xfrm>
          <a:prstGeom prst="rect">
            <a:avLst/>
          </a:prstGeom>
          <a:solidFill>
            <a:srgbClr val="FF0000"/>
          </a:solidFill>
          <a:ln w="2222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CFD06B-5819-E24F-B761-17BDF0F1E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468" y="2616591"/>
            <a:ext cx="3775532" cy="28316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075755-36CC-7A4F-8608-CEB0C8A7CF63}"/>
              </a:ext>
            </a:extLst>
          </p:cNvPr>
          <p:cNvSpPr txBox="1"/>
          <p:nvPr/>
        </p:nvSpPr>
        <p:spPr>
          <a:xfrm>
            <a:off x="5046291" y="2089469"/>
            <a:ext cx="2526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Mayor </a:t>
            </a:r>
            <a:r>
              <a:rPr lang="en-US" b="1" dirty="0" err="1"/>
              <a:t>biomasa</a:t>
            </a:r>
            <a:r>
              <a:rPr lang="en-US" b="1" dirty="0"/>
              <a:t> de hojas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DFA79D-C9D9-D749-B3B7-D4EB5C63F495}"/>
              </a:ext>
            </a:extLst>
          </p:cNvPr>
          <p:cNvSpPr txBox="1"/>
          <p:nvPr/>
        </p:nvSpPr>
        <p:spPr>
          <a:xfrm>
            <a:off x="9029686" y="2081491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Menor</a:t>
            </a:r>
            <a:r>
              <a:rPr lang="en-US" b="1" dirty="0"/>
              <a:t> </a:t>
            </a:r>
            <a:r>
              <a:rPr lang="en-US" b="1" dirty="0" err="1"/>
              <a:t>biomasa</a:t>
            </a:r>
            <a:r>
              <a:rPr lang="en-US" b="1" dirty="0"/>
              <a:t> de hojas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1876EE-1D07-5C41-8470-9FB91E771A98}"/>
              </a:ext>
            </a:extLst>
          </p:cNvPr>
          <p:cNvSpPr/>
          <p:nvPr/>
        </p:nvSpPr>
        <p:spPr>
          <a:xfrm>
            <a:off x="426981" y="2616591"/>
            <a:ext cx="3775531" cy="2145190"/>
          </a:xfrm>
          <a:prstGeom prst="rect">
            <a:avLst/>
          </a:prstGeom>
          <a:noFill/>
          <a:ln w="793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4F80D-2B83-D649-8975-F49E1A2ED470}"/>
              </a:ext>
            </a:extLst>
          </p:cNvPr>
          <p:cNvSpPr txBox="1"/>
          <p:nvPr/>
        </p:nvSpPr>
        <p:spPr>
          <a:xfrm>
            <a:off x="4602001" y="5670203"/>
            <a:ext cx="7190509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A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cantidad de hojas en los arroyos es importante porque muchos organismos dependen de las hojas como fuente de alimento.</a:t>
            </a:r>
            <a:endParaRPr lang="es-AR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s-A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Demasiada o poca biomasa de hojas puede ser un problema.</a:t>
            </a:r>
            <a:r>
              <a:rPr lang="es-AR" sz="2000" b="1" dirty="0">
                <a:effectLst/>
              </a:rPr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20997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E7E2C-E84D-1448-8726-EE9B9907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 err="1"/>
              <a:t>Programa</a:t>
            </a:r>
            <a:endParaRPr lang="en-US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49E5B5-9B6C-324C-9D31-1E8FB39FC9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9665289"/>
              </p:ext>
            </p:extLst>
          </p:nvPr>
        </p:nvGraphicFramePr>
        <p:xfrm>
          <a:off x="753533" y="1325563"/>
          <a:ext cx="11090124" cy="5303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5554">
                  <a:extLst>
                    <a:ext uri="{9D8B030D-6E8A-4147-A177-3AD203B41FA5}">
                      <a16:colId xmlns:a16="http://schemas.microsoft.com/office/drawing/2014/main" val="1524927852"/>
                    </a:ext>
                  </a:extLst>
                </a:gridCol>
                <a:gridCol w="2928793">
                  <a:extLst>
                    <a:ext uri="{9D8B030D-6E8A-4147-A177-3AD203B41FA5}">
                      <a16:colId xmlns:a16="http://schemas.microsoft.com/office/drawing/2014/main" val="1432199566"/>
                    </a:ext>
                  </a:extLst>
                </a:gridCol>
                <a:gridCol w="6485777">
                  <a:extLst>
                    <a:ext uri="{9D8B030D-6E8A-4147-A177-3AD203B41FA5}">
                      <a16:colId xmlns:a16="http://schemas.microsoft.com/office/drawing/2014/main" val="2868729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b="1" u="sng" dirty="0"/>
                        <a:t>Hora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u="sng" dirty="0" err="1"/>
                        <a:t>Duración</a:t>
                      </a:r>
                      <a:endParaRPr lang="en-US" sz="30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u="sng" dirty="0" err="1"/>
                        <a:t>Actividad</a:t>
                      </a:r>
                      <a:endParaRPr lang="en-US" sz="3000" b="1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27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b="1" dirty="0"/>
                        <a:t>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i="0" dirty="0"/>
                        <a:t>20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i="0" dirty="0" err="1"/>
                        <a:t>Actividad</a:t>
                      </a:r>
                      <a:r>
                        <a:rPr lang="en-US" sz="3000" b="1" i="0" dirty="0"/>
                        <a:t> de </a:t>
                      </a:r>
                      <a:r>
                        <a:rPr lang="en-US" sz="3000" b="1" i="0" dirty="0" err="1"/>
                        <a:t>apertura</a:t>
                      </a:r>
                      <a:endParaRPr lang="en-US" sz="3000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36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b="1" dirty="0"/>
                        <a:t>1:20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1 hora, 30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i="0" dirty="0" err="1"/>
                        <a:t>Recursos</a:t>
                      </a:r>
                      <a:r>
                        <a:rPr lang="en-US" sz="3000" b="1" i="0" dirty="0"/>
                        <a:t> basales </a:t>
                      </a:r>
                      <a:r>
                        <a:rPr lang="en-US" sz="3000" b="1" i="0" dirty="0" err="1"/>
                        <a:t>en</a:t>
                      </a:r>
                      <a:r>
                        <a:rPr lang="en-US" sz="3000" b="1" i="0" dirty="0"/>
                        <a:t> </a:t>
                      </a:r>
                      <a:r>
                        <a:rPr lang="en-US" sz="3000" b="1" i="0" dirty="0" err="1"/>
                        <a:t>nuestro</a:t>
                      </a:r>
                      <a:r>
                        <a:rPr lang="en-US" sz="3000" b="1" i="0" dirty="0"/>
                        <a:t> Campus Stream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84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b="0" i="1" dirty="0"/>
                        <a:t>2:50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0" i="1" dirty="0"/>
                        <a:t>10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0" i="1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65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b="1" dirty="0"/>
                        <a:t>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15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 err="1"/>
                        <a:t>Recursos</a:t>
                      </a:r>
                      <a:r>
                        <a:rPr lang="en-US" sz="3000" b="1" dirty="0"/>
                        <a:t> basales </a:t>
                      </a:r>
                      <a:r>
                        <a:rPr lang="en-US" sz="3000" b="1" dirty="0" err="1"/>
                        <a:t>en</a:t>
                      </a:r>
                      <a:r>
                        <a:rPr lang="en-US" sz="3000" b="1" dirty="0"/>
                        <a:t> los </a:t>
                      </a:r>
                      <a:r>
                        <a:rPr lang="en-US" sz="3000" b="1" dirty="0" err="1"/>
                        <a:t>ecosistemas</a:t>
                      </a:r>
                      <a:r>
                        <a:rPr lang="en-US" sz="3000" b="1" dirty="0"/>
                        <a:t> de arroyos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795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b="1" dirty="0"/>
                        <a:t>3:15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45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 err="1"/>
                        <a:t>Recursos</a:t>
                      </a:r>
                      <a:r>
                        <a:rPr lang="en-US" sz="3000" b="1" dirty="0"/>
                        <a:t> y </a:t>
                      </a:r>
                      <a:r>
                        <a:rPr lang="en-US" sz="3000" b="1" dirty="0" err="1"/>
                        <a:t>salud</a:t>
                      </a:r>
                      <a:r>
                        <a:rPr lang="en-US" sz="3000" b="1" dirty="0"/>
                        <a:t> del </a:t>
                      </a:r>
                      <a:r>
                        <a:rPr lang="en-US" sz="3000" b="1" dirty="0" err="1"/>
                        <a:t>agua</a:t>
                      </a:r>
                      <a:endParaRPr lang="en-US" sz="3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91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b="0" i="1" dirty="0"/>
                        <a:t>4:00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0" i="1" dirty="0"/>
                        <a:t>10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0" i="1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152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b="1" dirty="0"/>
                        <a:t>4:10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20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 err="1"/>
                        <a:t>Actividad</a:t>
                      </a:r>
                      <a:r>
                        <a:rPr lang="en-US" sz="3000" b="1" dirty="0"/>
                        <a:t> de </a:t>
                      </a:r>
                      <a:r>
                        <a:rPr lang="en-US" sz="3000" b="1" dirty="0" err="1"/>
                        <a:t>cierre</a:t>
                      </a:r>
                      <a:endParaRPr lang="en-US" sz="3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067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218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Recursos</a:t>
            </a:r>
            <a:r>
              <a:rPr lang="en-US" b="1" dirty="0"/>
              <a:t> Basales </a:t>
            </a:r>
            <a:r>
              <a:rPr lang="en-US" b="1" dirty="0" err="1"/>
              <a:t>en</a:t>
            </a:r>
            <a:r>
              <a:rPr lang="en-US" b="1" dirty="0"/>
              <a:t> los </a:t>
            </a:r>
            <a:r>
              <a:rPr lang="en-US" b="1" dirty="0" err="1"/>
              <a:t>Ecosistemas</a:t>
            </a:r>
            <a:r>
              <a:rPr lang="en-US" b="1" dirty="0"/>
              <a:t> de arroyos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CD5D-6EEC-3044-B1BC-71A5E4F1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826697"/>
            <a:ext cx="4140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Hojas/Detritus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Cantidad</a:t>
            </a:r>
            <a:r>
              <a:rPr lang="en-US" b="1" dirty="0"/>
              <a:t>: </a:t>
            </a:r>
            <a:r>
              <a:rPr lang="en-US" dirty="0"/>
              <a:t>¿</a:t>
            </a:r>
            <a:r>
              <a:rPr lang="en-US" dirty="0" err="1"/>
              <a:t>cuántas</a:t>
            </a:r>
            <a:r>
              <a:rPr lang="en-US" dirty="0"/>
              <a:t> hojas hay </a:t>
            </a:r>
            <a:r>
              <a:rPr lang="en-US" dirty="0" err="1"/>
              <a:t>en</a:t>
            </a:r>
            <a:r>
              <a:rPr lang="en-US" dirty="0"/>
              <a:t> el arroyo?</a:t>
            </a:r>
          </a:p>
          <a:p>
            <a:pPr marL="0" indent="0">
              <a:buNone/>
            </a:pPr>
            <a:r>
              <a:rPr lang="en-US" dirty="0"/>
              <a:t>(¿</a:t>
            </a:r>
            <a:r>
              <a:rPr lang="en-US" dirty="0" err="1"/>
              <a:t>Cuál</a:t>
            </a:r>
            <a:r>
              <a:rPr lang="en-US" dirty="0"/>
              <a:t> es la </a:t>
            </a:r>
            <a:r>
              <a:rPr lang="en-US" dirty="0" err="1"/>
              <a:t>biomasa</a:t>
            </a:r>
            <a:r>
              <a:rPr lang="en-US" dirty="0"/>
              <a:t> de hojas </a:t>
            </a:r>
            <a:r>
              <a:rPr lang="en-US" dirty="0" err="1"/>
              <a:t>en</a:t>
            </a:r>
            <a:r>
              <a:rPr lang="en-US" dirty="0"/>
              <a:t> el arroyo?)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Tipo: </a:t>
            </a:r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hojas hay </a:t>
            </a:r>
            <a:r>
              <a:rPr lang="en-US" dirty="0" err="1"/>
              <a:t>en</a:t>
            </a:r>
            <a:r>
              <a:rPr lang="en-US" dirty="0"/>
              <a:t> el arroyo?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500F83-DDB0-4A4E-80A9-B03E7E1DA296}"/>
              </a:ext>
            </a:extLst>
          </p:cNvPr>
          <p:cNvSpPr/>
          <p:nvPr/>
        </p:nvSpPr>
        <p:spPr>
          <a:xfrm>
            <a:off x="533401" y="4957814"/>
            <a:ext cx="3813516" cy="999131"/>
          </a:xfrm>
          <a:prstGeom prst="rect">
            <a:avLst/>
          </a:prstGeom>
          <a:noFill/>
          <a:ln w="793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87F1F4-DA9A-AA4F-A7A3-EC10C51EF655}"/>
              </a:ext>
            </a:extLst>
          </p:cNvPr>
          <p:cNvSpPr txBox="1"/>
          <p:nvPr/>
        </p:nvSpPr>
        <p:spPr>
          <a:xfrm>
            <a:off x="5812721" y="6257835"/>
            <a:ext cx="6397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Photo credit: By Heath, Francis George - https://</a:t>
            </a:r>
            <a:r>
              <a:rPr lang="en-US" sz="1200" dirty="0" err="1"/>
              <a:t>www.flickr.com</a:t>
            </a:r>
            <a:r>
              <a:rPr lang="en-US" sz="1200" dirty="0"/>
              <a:t>/photos/</a:t>
            </a:r>
            <a:r>
              <a:rPr lang="en-US" sz="1200" dirty="0" err="1"/>
              <a:t>biodivlibrary</a:t>
            </a:r>
            <a:r>
              <a:rPr lang="en-US" sz="1200" dirty="0"/>
              <a:t>/6796245903, </a:t>
            </a:r>
          </a:p>
          <a:p>
            <a:r>
              <a:rPr lang="en-US" sz="1200" dirty="0"/>
              <a:t>Public Domain, https://</a:t>
            </a:r>
            <a:r>
              <a:rPr lang="en-US" sz="1200" dirty="0" err="1"/>
              <a:t>commons.wikimedia.org</a:t>
            </a:r>
            <a:r>
              <a:rPr lang="en-US" sz="1200" dirty="0"/>
              <a:t>/w/</a:t>
            </a:r>
            <a:r>
              <a:rPr lang="en-US" sz="1200" dirty="0" err="1"/>
              <a:t>index.php?curid</a:t>
            </a:r>
            <a:r>
              <a:rPr lang="en-US" sz="1200" dirty="0"/>
              <a:t>=43498384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DFB26D-E22C-8942-8F97-E651BAD79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66724" y="1507140"/>
            <a:ext cx="3595802" cy="53038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B75B0A-5658-CB41-8C17-FA702C51DA07}"/>
              </a:ext>
            </a:extLst>
          </p:cNvPr>
          <p:cNvSpPr txBox="1"/>
          <p:nvPr/>
        </p:nvSpPr>
        <p:spPr>
          <a:xfrm>
            <a:off x="4793706" y="1195035"/>
            <a:ext cx="6864893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AR" sz="2000" b="1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El tipo de hojas en los arroyos es importante </a:t>
            </a:r>
            <a:endParaRPr lang="es-AR" sz="2000" b="1" dirty="0">
              <a:effectLst/>
              <a:ea typeface="Times New Roman" panose="02020603050405020304" pitchFamily="18" charset="0"/>
            </a:endParaRPr>
          </a:p>
          <a:p>
            <a:r>
              <a:rPr lang="es-AR" sz="2000" b="1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porque las hojas varían en su nutrición.</a:t>
            </a:r>
            <a:endParaRPr lang="es-AR" sz="2000" b="1" dirty="0">
              <a:effectLst/>
              <a:ea typeface="Times New Roman" panose="02020603050405020304" pitchFamily="18" charset="0"/>
            </a:endParaRPr>
          </a:p>
          <a:p>
            <a:r>
              <a:rPr lang="es-AR" sz="2000" b="1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Demasiadas hojas con poca nutrición pueden ser un problema.</a:t>
            </a:r>
            <a:endParaRPr lang="es-AR" sz="2000" b="1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828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Recursos</a:t>
            </a:r>
            <a:r>
              <a:rPr lang="en-US" b="1" dirty="0"/>
              <a:t> Basales </a:t>
            </a:r>
            <a:r>
              <a:rPr lang="en-US" b="1" dirty="0" err="1"/>
              <a:t>en</a:t>
            </a:r>
            <a:r>
              <a:rPr lang="en-US" b="1" dirty="0"/>
              <a:t> los </a:t>
            </a:r>
            <a:r>
              <a:rPr lang="en-US" b="1" dirty="0" err="1"/>
              <a:t>Ecosistemas</a:t>
            </a:r>
            <a:r>
              <a:rPr lang="en-US" b="1" dirty="0"/>
              <a:t> de arroyos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CD5D-6EEC-3044-B1BC-71A5E4F1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826697"/>
            <a:ext cx="4140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Algas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Cantidad</a:t>
            </a:r>
            <a:r>
              <a:rPr lang="en-US" b="1" dirty="0"/>
              <a:t>: </a:t>
            </a:r>
            <a:r>
              <a:rPr lang="en-US" dirty="0"/>
              <a:t>¿</a:t>
            </a:r>
            <a:r>
              <a:rPr lang="en-US" dirty="0" err="1"/>
              <a:t>cuántas</a:t>
            </a:r>
            <a:r>
              <a:rPr lang="en-US" dirty="0"/>
              <a:t> </a:t>
            </a:r>
            <a:r>
              <a:rPr lang="en-US" dirty="0" err="1"/>
              <a:t>algas</a:t>
            </a:r>
            <a:r>
              <a:rPr lang="en-US" dirty="0"/>
              <a:t> hay </a:t>
            </a:r>
            <a:r>
              <a:rPr lang="en-US" dirty="0" err="1"/>
              <a:t>en</a:t>
            </a:r>
            <a:r>
              <a:rPr lang="en-US" dirty="0"/>
              <a:t> el arroyo?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Tipo: </a:t>
            </a:r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algas</a:t>
            </a:r>
            <a:r>
              <a:rPr lang="en-US" dirty="0"/>
              <a:t> hay </a:t>
            </a:r>
            <a:r>
              <a:rPr lang="en-US" dirty="0" err="1"/>
              <a:t>en</a:t>
            </a:r>
            <a:r>
              <a:rPr lang="en-US" dirty="0"/>
              <a:t> el arroyo?</a:t>
            </a:r>
          </a:p>
        </p:txBody>
      </p:sp>
    </p:spTree>
    <p:extLst>
      <p:ext uri="{BB962C8B-B14F-4D97-AF65-F5344CB8AC3E}">
        <p14:creationId xmlns:p14="http://schemas.microsoft.com/office/powerpoint/2010/main" val="2596765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Recursos</a:t>
            </a:r>
            <a:r>
              <a:rPr lang="en-US" b="1" dirty="0"/>
              <a:t> Basales </a:t>
            </a:r>
            <a:r>
              <a:rPr lang="en-US" b="1" dirty="0" err="1"/>
              <a:t>en</a:t>
            </a:r>
            <a:r>
              <a:rPr lang="en-US" b="1" dirty="0"/>
              <a:t> los </a:t>
            </a:r>
            <a:r>
              <a:rPr lang="en-US" b="1" dirty="0" err="1"/>
              <a:t>Ecosistemas</a:t>
            </a:r>
            <a:r>
              <a:rPr lang="en-US" b="1" dirty="0"/>
              <a:t> de arroyos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CD5D-6EEC-3044-B1BC-71A5E4F1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826697"/>
            <a:ext cx="4140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Algas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Cantidad</a:t>
            </a:r>
            <a:r>
              <a:rPr lang="en-US" b="1" dirty="0"/>
              <a:t>: </a:t>
            </a:r>
            <a:r>
              <a:rPr lang="en-US" dirty="0"/>
              <a:t>¿</a:t>
            </a:r>
            <a:r>
              <a:rPr lang="en-US" dirty="0" err="1"/>
              <a:t>cuántas</a:t>
            </a:r>
            <a:r>
              <a:rPr lang="en-US" dirty="0"/>
              <a:t> </a:t>
            </a:r>
            <a:r>
              <a:rPr lang="en-US" dirty="0" err="1"/>
              <a:t>algas</a:t>
            </a:r>
            <a:r>
              <a:rPr lang="en-US" dirty="0"/>
              <a:t> hay </a:t>
            </a:r>
            <a:r>
              <a:rPr lang="en-US" dirty="0" err="1"/>
              <a:t>en</a:t>
            </a:r>
            <a:r>
              <a:rPr lang="en-US" dirty="0"/>
              <a:t> el arroyo?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Tipo: </a:t>
            </a:r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algas</a:t>
            </a:r>
            <a:r>
              <a:rPr lang="en-US" dirty="0"/>
              <a:t> hay </a:t>
            </a:r>
            <a:r>
              <a:rPr lang="en-US" dirty="0" err="1"/>
              <a:t>en</a:t>
            </a:r>
            <a:r>
              <a:rPr lang="en-US" dirty="0"/>
              <a:t> el arroyo?</a:t>
            </a:r>
          </a:p>
        </p:txBody>
      </p:sp>
      <p:pic>
        <p:nvPicPr>
          <p:cNvPr id="4098" name="Picture 2" descr="File:Akagwo stream.jpg">
            <a:extLst>
              <a:ext uri="{FF2B5EF4-FFF2-40B4-BE49-F238E27FC236}">
                <a16:creationId xmlns:a16="http://schemas.microsoft.com/office/drawing/2014/main" id="{52DD871F-3E46-C74D-9398-53869C19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479" y="2245952"/>
            <a:ext cx="3991429" cy="299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F27628-B463-6947-BAC3-77479A9AC20F}"/>
              </a:ext>
            </a:extLst>
          </p:cNvPr>
          <p:cNvSpPr txBox="1"/>
          <p:nvPr/>
        </p:nvSpPr>
        <p:spPr>
          <a:xfrm>
            <a:off x="4595479" y="1797038"/>
            <a:ext cx="399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Mayor </a:t>
            </a:r>
            <a:r>
              <a:rPr lang="en-US" b="1" dirty="0" err="1"/>
              <a:t>biomasa</a:t>
            </a:r>
            <a:r>
              <a:rPr lang="en-US" b="1" dirty="0"/>
              <a:t> de </a:t>
            </a:r>
            <a:r>
              <a:rPr lang="en-US" b="1" dirty="0" err="1"/>
              <a:t>algas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6036E-2716-B243-8E91-356388572592}"/>
              </a:ext>
            </a:extLst>
          </p:cNvPr>
          <p:cNvSpPr txBox="1"/>
          <p:nvPr/>
        </p:nvSpPr>
        <p:spPr>
          <a:xfrm>
            <a:off x="8735679" y="1797038"/>
            <a:ext cx="251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Menor</a:t>
            </a:r>
            <a:r>
              <a:rPr lang="en-US" b="1" dirty="0"/>
              <a:t> </a:t>
            </a:r>
            <a:r>
              <a:rPr lang="en-US" b="1" dirty="0" err="1"/>
              <a:t>biomasa</a:t>
            </a:r>
            <a:r>
              <a:rPr lang="en-US" b="1" dirty="0"/>
              <a:t> de </a:t>
            </a:r>
            <a:r>
              <a:rPr lang="en-US" b="1" dirty="0" err="1"/>
              <a:t>algas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67213F-82F3-9F42-85DE-FC291C174E91}"/>
              </a:ext>
            </a:extLst>
          </p:cNvPr>
          <p:cNvSpPr txBox="1"/>
          <p:nvPr/>
        </p:nvSpPr>
        <p:spPr>
          <a:xfrm>
            <a:off x="4580536" y="5239524"/>
            <a:ext cx="4190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Photo credit: </a:t>
            </a:r>
            <a:r>
              <a:rPr lang="en-US" sz="1000" dirty="0" err="1"/>
              <a:t>AfricanLibrarian</a:t>
            </a:r>
            <a:r>
              <a:rPr lang="en-US" sz="1000" dirty="0"/>
              <a:t>, CC BY-SA 4.0 </a:t>
            </a:r>
          </a:p>
          <a:p>
            <a:r>
              <a:rPr lang="en-US" sz="1000" dirty="0"/>
              <a:t>&lt;https://</a:t>
            </a:r>
            <a:r>
              <a:rPr lang="en-US" sz="1000" dirty="0" err="1"/>
              <a:t>creativecommons.org</a:t>
            </a:r>
            <a:r>
              <a:rPr lang="en-US" sz="1000" dirty="0"/>
              <a:t>/licenses/by-</a:t>
            </a:r>
            <a:r>
              <a:rPr lang="en-US" sz="1000" dirty="0" err="1"/>
              <a:t>sa</a:t>
            </a:r>
            <a:r>
              <a:rPr lang="en-US" sz="1000" dirty="0"/>
              <a:t>/4.0&gt;, via Wikimedia Commons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7C8A23-CB6A-F344-A259-7E4BCF70A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735" y="2245952"/>
            <a:ext cx="2782828" cy="37104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B41FF-5409-5F40-9F2C-BED019F56C42}"/>
              </a:ext>
            </a:extLst>
          </p:cNvPr>
          <p:cNvSpPr txBox="1"/>
          <p:nvPr/>
        </p:nvSpPr>
        <p:spPr>
          <a:xfrm>
            <a:off x="1105755" y="5749785"/>
            <a:ext cx="7563533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A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cantidad de hojas en los arroyos es importante porque muchos organismos dependen de las hojas como fuente de alimento.</a:t>
            </a:r>
            <a:endParaRPr lang="es-AR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s-A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Demasiada o poca biomasa de hojas puede ser un problema.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6C5B37-3243-C24A-8BF9-470498090169}"/>
              </a:ext>
            </a:extLst>
          </p:cNvPr>
          <p:cNvSpPr/>
          <p:nvPr/>
        </p:nvSpPr>
        <p:spPr>
          <a:xfrm>
            <a:off x="533401" y="2734899"/>
            <a:ext cx="3793251" cy="1169444"/>
          </a:xfrm>
          <a:prstGeom prst="rect">
            <a:avLst/>
          </a:prstGeom>
          <a:noFill/>
          <a:ln w="793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84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406" y="-6599"/>
            <a:ext cx="11263188" cy="1325563"/>
          </a:xfrm>
        </p:spPr>
        <p:txBody>
          <a:bodyPr/>
          <a:lstStyle/>
          <a:p>
            <a:r>
              <a:rPr lang="en-US" b="1" dirty="0" err="1"/>
              <a:t>Recursos</a:t>
            </a:r>
            <a:r>
              <a:rPr lang="en-US" b="1" dirty="0"/>
              <a:t> Basales </a:t>
            </a:r>
            <a:r>
              <a:rPr lang="en-US" b="1" dirty="0" err="1"/>
              <a:t>en</a:t>
            </a:r>
            <a:r>
              <a:rPr lang="en-US" b="1" dirty="0"/>
              <a:t> los </a:t>
            </a:r>
            <a:r>
              <a:rPr lang="en-US" b="1" dirty="0" err="1"/>
              <a:t>Ecosistemas</a:t>
            </a:r>
            <a:r>
              <a:rPr lang="en-US" b="1" dirty="0"/>
              <a:t> de arroyos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CD5D-6EEC-3044-B1BC-71A5E4F1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826697"/>
            <a:ext cx="4140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Algas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Cantidad</a:t>
            </a:r>
            <a:r>
              <a:rPr lang="en-US" b="1" dirty="0"/>
              <a:t>: </a:t>
            </a:r>
            <a:r>
              <a:rPr lang="en-US" dirty="0"/>
              <a:t>¿</a:t>
            </a:r>
            <a:r>
              <a:rPr lang="en-US" dirty="0" err="1"/>
              <a:t>cuántas</a:t>
            </a:r>
            <a:r>
              <a:rPr lang="en-US" dirty="0"/>
              <a:t> </a:t>
            </a:r>
            <a:r>
              <a:rPr lang="en-US" dirty="0" err="1"/>
              <a:t>algas</a:t>
            </a:r>
            <a:r>
              <a:rPr lang="en-US" dirty="0"/>
              <a:t> hay </a:t>
            </a:r>
            <a:r>
              <a:rPr lang="en-US" dirty="0" err="1"/>
              <a:t>en</a:t>
            </a:r>
            <a:r>
              <a:rPr lang="en-US" dirty="0"/>
              <a:t> el arroyo?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Tipo: </a:t>
            </a:r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algas</a:t>
            </a:r>
            <a:r>
              <a:rPr lang="en-US" dirty="0"/>
              <a:t> hay </a:t>
            </a:r>
            <a:r>
              <a:rPr lang="en-US" dirty="0" err="1"/>
              <a:t>en</a:t>
            </a:r>
            <a:r>
              <a:rPr lang="en-US" dirty="0"/>
              <a:t> el arroyo?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BB41FF-5409-5F40-9F2C-BED019F56C42}"/>
              </a:ext>
            </a:extLst>
          </p:cNvPr>
          <p:cNvSpPr txBox="1"/>
          <p:nvPr/>
        </p:nvSpPr>
        <p:spPr>
          <a:xfrm>
            <a:off x="4468091" y="1028173"/>
            <a:ext cx="7339607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AR" sz="20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El tipo de algas en los arroyos es importante porque los diferentes tipos de algas varían en su nutrición. </a:t>
            </a:r>
            <a:endParaRPr lang="es-AR" sz="2000" dirty="0">
              <a:effectLst/>
              <a:ea typeface="Times New Roman" panose="02020603050405020304" pitchFamily="18" charset="0"/>
            </a:endParaRPr>
          </a:p>
          <a:p>
            <a:r>
              <a:rPr lang="es-AR" sz="20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Algunos tipos de algas son tóxicos y pueden convertirse en un gran problema si están presentes en grandes cantidades. </a:t>
            </a:r>
            <a:endParaRPr lang="es-AR" sz="20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6C5B37-3243-C24A-8BF9-470498090169}"/>
              </a:ext>
            </a:extLst>
          </p:cNvPr>
          <p:cNvSpPr/>
          <p:nvPr/>
        </p:nvSpPr>
        <p:spPr>
          <a:xfrm>
            <a:off x="533401" y="4085261"/>
            <a:ext cx="4256313" cy="1169444"/>
          </a:xfrm>
          <a:prstGeom prst="rect">
            <a:avLst/>
          </a:prstGeom>
          <a:noFill/>
          <a:ln w="793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4EC0F-70D1-6449-A8AD-2958EC5C1E67}"/>
              </a:ext>
            </a:extLst>
          </p:cNvPr>
          <p:cNvSpPr txBox="1"/>
          <p:nvPr/>
        </p:nvSpPr>
        <p:spPr>
          <a:xfrm>
            <a:off x="4962751" y="5644107"/>
            <a:ext cx="2714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Photo credit: Prof. Gordon T. Taylor, Stony Brook University, </a:t>
            </a:r>
          </a:p>
          <a:p>
            <a:r>
              <a:rPr lang="en-US" sz="800" dirty="0"/>
              <a:t>Public domain, via Wikimedia Commons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67D53-356D-E445-BDB7-FA0792D94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166" y="3812378"/>
            <a:ext cx="2566790" cy="16844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036643-0771-004D-AE0D-C07A0269B7CB}"/>
              </a:ext>
            </a:extLst>
          </p:cNvPr>
          <p:cNvSpPr txBox="1"/>
          <p:nvPr/>
        </p:nvSpPr>
        <p:spPr>
          <a:xfrm>
            <a:off x="5590310" y="3291235"/>
            <a:ext cx="1342758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Diatomea</a:t>
            </a:r>
            <a:r>
              <a:rPr lang="en-US" dirty="0"/>
              <a:t>!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C231B-B613-5949-8FE6-D5EC77CA1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839" y="2652626"/>
            <a:ext cx="2247288" cy="17978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16B98F-89E5-0845-ADA0-E3C4F0546A1B}"/>
              </a:ext>
            </a:extLst>
          </p:cNvPr>
          <p:cNvSpPr txBox="1"/>
          <p:nvPr/>
        </p:nvSpPr>
        <p:spPr>
          <a:xfrm>
            <a:off x="10546899" y="3253882"/>
            <a:ext cx="126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Alga </a:t>
            </a:r>
            <a:r>
              <a:rPr lang="en-US" b="1" dirty="0" err="1"/>
              <a:t>verde</a:t>
            </a:r>
            <a:r>
              <a:rPr lang="en-US" b="1" dirty="0"/>
              <a:t>!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CFA85B-84D7-3D43-82AE-0136F1F42777}"/>
              </a:ext>
            </a:extLst>
          </p:cNvPr>
          <p:cNvSpPr txBox="1"/>
          <p:nvPr/>
        </p:nvSpPr>
        <p:spPr>
          <a:xfrm>
            <a:off x="9902836" y="5388076"/>
            <a:ext cx="2253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Cianobacterias</a:t>
            </a:r>
            <a:endParaRPr lang="en-US" b="1" dirty="0"/>
          </a:p>
          <a:p>
            <a:pPr algn="ctr"/>
            <a:r>
              <a:rPr lang="en-US" b="1" dirty="0"/>
              <a:t>(</a:t>
            </a:r>
            <a:r>
              <a:rPr lang="en-US" b="1" dirty="0" err="1"/>
              <a:t>Algas</a:t>
            </a:r>
            <a:r>
              <a:rPr lang="en-US" b="1" dirty="0"/>
              <a:t> </a:t>
            </a:r>
            <a:r>
              <a:rPr lang="en-US" b="1" dirty="0" err="1"/>
              <a:t>verdeazuladas</a:t>
            </a:r>
            <a:r>
              <a:rPr lang="en-US" b="1" dirty="0"/>
              <a:t>)</a:t>
            </a:r>
            <a:endParaRPr lang="en-US" dirty="0"/>
          </a:p>
        </p:txBody>
      </p:sp>
      <p:pic>
        <p:nvPicPr>
          <p:cNvPr id="1026" name="Picture 2" descr="File:Microcystis aeruginosa.jpeg">
            <a:extLst>
              <a:ext uri="{FF2B5EF4-FFF2-40B4-BE49-F238E27FC236}">
                <a16:creationId xmlns:a16="http://schemas.microsoft.com/office/drawing/2014/main" id="{B3B40D5A-1F66-0F48-9232-A122C605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473" y="4899467"/>
            <a:ext cx="1985706" cy="148928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C52444-00F9-FC46-BF6B-6E22BA65E376}"/>
              </a:ext>
            </a:extLst>
          </p:cNvPr>
          <p:cNvSpPr txBox="1"/>
          <p:nvPr/>
        </p:nvSpPr>
        <p:spPr>
          <a:xfrm>
            <a:off x="7874076" y="6460422"/>
            <a:ext cx="36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Kristian Peters http://</a:t>
            </a:r>
            <a:r>
              <a:rPr lang="en-US" sz="800" dirty="0" err="1"/>
              <a:t>www.korseby.net</a:t>
            </a:r>
            <a:r>
              <a:rPr lang="en-US" sz="800" dirty="0"/>
              <a:t>/outer/flora/algae/</a:t>
            </a:r>
            <a:r>
              <a:rPr lang="en-US" sz="800" dirty="0" err="1"/>
              <a:t>index.html</a:t>
            </a:r>
            <a:r>
              <a:rPr lang="en-US" sz="800" dirty="0"/>
              <a:t>, CC BY-SA 3.0 </a:t>
            </a:r>
          </a:p>
          <a:p>
            <a:r>
              <a:rPr lang="en-US" sz="800" dirty="0"/>
              <a:t>&lt;https://</a:t>
            </a:r>
            <a:r>
              <a:rPr lang="en-US" sz="800" dirty="0" err="1"/>
              <a:t>creativecommons.org</a:t>
            </a:r>
            <a:r>
              <a:rPr lang="en-US" sz="800" dirty="0"/>
              <a:t>/licenses/by-</a:t>
            </a:r>
            <a:r>
              <a:rPr lang="en-US" sz="800" dirty="0" err="1"/>
              <a:t>sa</a:t>
            </a:r>
            <a:r>
              <a:rPr lang="en-US" sz="800" dirty="0"/>
              <a:t>/3.0&gt;, via Wikimedia Commons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E0E73-2607-3542-A4C2-27E4B23CBB49}"/>
              </a:ext>
            </a:extLst>
          </p:cNvPr>
          <p:cNvSpPr txBox="1"/>
          <p:nvPr/>
        </p:nvSpPr>
        <p:spPr>
          <a:xfrm>
            <a:off x="8245972" y="4530854"/>
            <a:ext cx="3313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Imrahil22, CC BY-SA 4.0 </a:t>
            </a:r>
            <a:r>
              <a:rPr lang="en-US" sz="800" dirty="0">
                <a:hlinkClick r:id="rId6"/>
              </a:rPr>
              <a:t>https://creativecommons.org/licenses/by-sa/4.0</a:t>
            </a:r>
            <a:endParaRPr lang="en-US" sz="800" dirty="0"/>
          </a:p>
          <a:p>
            <a:r>
              <a:rPr lang="en-US" sz="800" dirty="0"/>
              <a:t>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602379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D447-115F-3F48-A6BD-5B349880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Recursos</a:t>
            </a:r>
            <a:r>
              <a:rPr lang="en-US" b="1" dirty="0"/>
              <a:t> basales y </a:t>
            </a:r>
            <a:r>
              <a:rPr lang="en-US" b="1" dirty="0" err="1"/>
              <a:t>salud</a:t>
            </a:r>
            <a:r>
              <a:rPr lang="en-US" b="1" dirty="0"/>
              <a:t> del </a:t>
            </a:r>
            <a:r>
              <a:rPr lang="en-US" b="1" dirty="0" err="1"/>
              <a:t>agua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2637E-7345-D94E-BE9E-C5478B6B2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 la siguiente actividad conoceremos tres escenarios reales en los que los cambios en los recursos basales están afectando a la salud de los ecosistemas acuáticos y/o a quienes los utilizan</a:t>
            </a:r>
            <a:r>
              <a:rPr lang="es-A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endParaRPr lang="es-A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s-A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Después de cada vídeo o lectura, los alumnos responderán a las tres preguntas asociadas en las hojas de trabajo de la lección (</a:t>
            </a:r>
            <a:r>
              <a:rPr lang="es-AR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WS</a:t>
            </a:r>
            <a:r>
              <a:rPr lang="es-A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). A continuación, analizaremos cada escenario en clase.</a:t>
            </a:r>
            <a:endParaRPr lang="es-A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022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D447-115F-3F48-A6BD-5B349880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Recursos</a:t>
            </a:r>
            <a:r>
              <a:rPr lang="en-US" b="1" dirty="0"/>
              <a:t> basales y </a:t>
            </a:r>
            <a:r>
              <a:rPr lang="en-US" b="1" dirty="0" err="1"/>
              <a:t>salud</a:t>
            </a:r>
            <a:r>
              <a:rPr lang="en-US" b="1" dirty="0"/>
              <a:t> del </a:t>
            </a:r>
            <a:r>
              <a:rPr lang="en-US" b="1" dirty="0" err="1"/>
              <a:t>agua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2637E-7345-D94E-BE9E-C5478B6B2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Escenario</a:t>
            </a:r>
            <a:r>
              <a:rPr lang="en-US" b="1" dirty="0"/>
              <a:t> 1: </a:t>
            </a:r>
            <a:r>
              <a:rPr lang="en-US" b="1" dirty="0" err="1"/>
              <a:t>Muerte</a:t>
            </a:r>
            <a:r>
              <a:rPr lang="en-US" b="1" dirty="0"/>
              <a:t> de un </a:t>
            </a:r>
            <a:r>
              <a:rPr lang="en-US" b="1" dirty="0" err="1"/>
              <a:t>perro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Georgia (video)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>
                <a:hlinkClick r:id="rId2"/>
              </a:rPr>
              <a:t>https://www.11alive.com/article/news/a-marietta-couple-take-their-dog-to-lake-allatoona-less-than-an-hour-later-a-vet-tells-them-the-dog-might-have-died-from-algae-toxins/85-b8c44ca2-a390-4c4e-82a2-0e67ab29dd94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632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D447-115F-3F48-A6BD-5B349880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Recursos</a:t>
            </a:r>
            <a:r>
              <a:rPr lang="en-US" b="1" dirty="0"/>
              <a:t> basales y </a:t>
            </a:r>
            <a:r>
              <a:rPr lang="en-US" b="1" dirty="0" err="1"/>
              <a:t>salud</a:t>
            </a:r>
            <a:r>
              <a:rPr lang="en-US" b="1" dirty="0"/>
              <a:t> del </a:t>
            </a:r>
            <a:r>
              <a:rPr lang="en-US" b="1" dirty="0" err="1"/>
              <a:t>agua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2637E-7345-D94E-BE9E-C5478B6B2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Escenario 2</a:t>
            </a:r>
            <a:r>
              <a:rPr lang="es-A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La contaminación por nutrientes daña los arroyos (lectura del artículo) </a:t>
            </a:r>
            <a:endParaRPr lang="es-A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D447-115F-3F48-A6BD-5B349880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Recursos</a:t>
            </a:r>
            <a:r>
              <a:rPr lang="en-US" b="1" dirty="0"/>
              <a:t> basales y </a:t>
            </a:r>
            <a:r>
              <a:rPr lang="en-US" b="1" dirty="0" err="1"/>
              <a:t>salud</a:t>
            </a:r>
            <a:r>
              <a:rPr lang="en-US" b="1" dirty="0"/>
              <a:t> del </a:t>
            </a:r>
            <a:r>
              <a:rPr lang="en-US" b="1" dirty="0" err="1"/>
              <a:t>agua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2637E-7345-D94E-BE9E-C5478B6B2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Escenario</a:t>
            </a:r>
            <a:r>
              <a:rPr lang="en-US" b="1" dirty="0"/>
              <a:t> 3: </a:t>
            </a:r>
            <a:r>
              <a:rPr lang="en-US" b="1" dirty="0" err="1"/>
              <a:t>Muerte</a:t>
            </a:r>
            <a:r>
              <a:rPr lang="en-US" b="1" dirty="0"/>
              <a:t> de </a:t>
            </a:r>
            <a:r>
              <a:rPr lang="en-US" b="1" dirty="0" err="1"/>
              <a:t>peces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Australia (video)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>
                <a:hlinkClick r:id="rId2"/>
              </a:rPr>
              <a:t>https://www.youtube.com/watch?v=TkpRsY81FIg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42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0CC058-47A9-BC4F-A31E-767184AB0CD1}"/>
              </a:ext>
            </a:extLst>
          </p:cNvPr>
          <p:cNvSpPr txBox="1"/>
          <p:nvPr/>
        </p:nvSpPr>
        <p:spPr>
          <a:xfrm>
            <a:off x="3240891" y="2613392"/>
            <a:ext cx="5710218" cy="1631216"/>
          </a:xfrm>
          <a:prstGeom prst="rect">
            <a:avLst/>
          </a:prstGeom>
          <a:solidFill>
            <a:srgbClr val="ECC2D8"/>
          </a:solidFill>
          <a:ln w="539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dirty="0">
                <a:latin typeface="Impact" panose="020B0806030902050204" pitchFamily="34" charset="0"/>
              </a:rPr>
              <a:t>Descanso!</a:t>
            </a:r>
          </a:p>
        </p:txBody>
      </p:sp>
    </p:spTree>
    <p:extLst>
      <p:ext uri="{BB962C8B-B14F-4D97-AF65-F5344CB8AC3E}">
        <p14:creationId xmlns:p14="http://schemas.microsoft.com/office/powerpoint/2010/main" val="1641356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79D4-A0B6-FF47-8660-97312C2B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Actividad</a:t>
            </a:r>
            <a:r>
              <a:rPr lang="en-US" b="1" dirty="0"/>
              <a:t> de </a:t>
            </a:r>
            <a:r>
              <a:rPr lang="en-US" b="1" dirty="0" err="1"/>
              <a:t>cierre</a:t>
            </a: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2A18BA-4637-B54D-81DA-57F885DD42B8}"/>
              </a:ext>
            </a:extLst>
          </p:cNvPr>
          <p:cNvSpPr txBox="1">
            <a:spLocks/>
          </p:cNvSpPr>
          <p:nvPr/>
        </p:nvSpPr>
        <p:spPr>
          <a:xfrm>
            <a:off x="1075267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u="sng" dirty="0" err="1"/>
              <a:t>Instrucciones</a:t>
            </a:r>
            <a:r>
              <a:rPr lang="en-US" sz="3000" u="sng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Escribe </a:t>
            </a:r>
            <a:r>
              <a:rPr lang="en-US" sz="3000" dirty="0" err="1"/>
              <a:t>tu</a:t>
            </a:r>
            <a:r>
              <a:rPr lang="en-US" sz="3000" dirty="0"/>
              <a:t> </a:t>
            </a:r>
            <a:r>
              <a:rPr lang="en-US" sz="3000" dirty="0" err="1"/>
              <a:t>respuesta</a:t>
            </a:r>
            <a:r>
              <a:rPr lang="en-US" sz="3000" dirty="0"/>
              <a:t> a la </a:t>
            </a:r>
            <a:r>
              <a:rPr lang="en-US" sz="3000" dirty="0" err="1"/>
              <a:t>pregunta</a:t>
            </a:r>
            <a:r>
              <a:rPr lang="en-US" sz="3000" dirty="0"/>
              <a:t> </a:t>
            </a:r>
            <a:r>
              <a:rPr lang="en-US" sz="3000" dirty="0" err="1"/>
              <a:t>en</a:t>
            </a:r>
            <a:r>
              <a:rPr lang="en-US" sz="3000" dirty="0"/>
              <a:t> la hoja </a:t>
            </a:r>
            <a:r>
              <a:rPr lang="en-US" sz="3000" dirty="0" err="1"/>
              <a:t>trabajo</a:t>
            </a:r>
            <a:r>
              <a:rPr lang="en-US" sz="3000" dirty="0"/>
              <a:t> de la </a:t>
            </a:r>
            <a:r>
              <a:rPr lang="en-US" sz="3000" dirty="0" err="1"/>
              <a:t>lección</a:t>
            </a:r>
            <a:r>
              <a:rPr lang="en-US" sz="3000" dirty="0"/>
              <a:t> (WS).</a:t>
            </a:r>
          </a:p>
        </p:txBody>
      </p:sp>
    </p:spTree>
    <p:extLst>
      <p:ext uri="{BB962C8B-B14F-4D97-AF65-F5344CB8AC3E}">
        <p14:creationId xmlns:p14="http://schemas.microsoft.com/office/powerpoint/2010/main" val="298907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C3BF-62BA-144B-90F1-C9EB464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069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u="sng" dirty="0" err="1"/>
              <a:t>Instrucciones</a:t>
            </a:r>
            <a:r>
              <a:rPr lang="en-US" sz="3000" u="sng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Escribe </a:t>
            </a:r>
            <a:r>
              <a:rPr lang="en-US" sz="3000" dirty="0" err="1"/>
              <a:t>tu</a:t>
            </a:r>
            <a:r>
              <a:rPr lang="en-US" sz="3000" dirty="0"/>
              <a:t> </a:t>
            </a:r>
            <a:r>
              <a:rPr lang="en-US" sz="3000" dirty="0" err="1"/>
              <a:t>respuesta</a:t>
            </a:r>
            <a:r>
              <a:rPr lang="en-US" sz="3000" dirty="0"/>
              <a:t> a las </a:t>
            </a:r>
            <a:r>
              <a:rPr lang="en-US" sz="3000" dirty="0" err="1"/>
              <a:t>preguntas</a:t>
            </a:r>
            <a:r>
              <a:rPr lang="en-US" sz="3000" dirty="0"/>
              <a:t> </a:t>
            </a:r>
            <a:r>
              <a:rPr lang="en-US" sz="3000" dirty="0" err="1"/>
              <a:t>en</a:t>
            </a:r>
            <a:r>
              <a:rPr lang="en-US" sz="3000" dirty="0"/>
              <a:t> la hoja de </a:t>
            </a:r>
            <a:r>
              <a:rPr lang="en-US" sz="3000" dirty="0" err="1"/>
              <a:t>trabajo</a:t>
            </a:r>
            <a:r>
              <a:rPr lang="en-US" sz="3000" dirty="0"/>
              <a:t> de la </a:t>
            </a:r>
            <a:r>
              <a:rPr lang="en-US" sz="3000" dirty="0" err="1"/>
              <a:t>lección</a:t>
            </a:r>
            <a:r>
              <a:rPr lang="en-US" sz="3000" dirty="0"/>
              <a:t> (WS).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Actividad</a:t>
            </a:r>
            <a:r>
              <a:rPr lang="en-US" b="1" dirty="0"/>
              <a:t> de </a:t>
            </a:r>
            <a:r>
              <a:rPr lang="en-US" b="1" dirty="0" err="1"/>
              <a:t>apertura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4518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79D4-A0B6-FF47-8660-97312C2B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Actividad</a:t>
            </a:r>
            <a:r>
              <a:rPr lang="en-US" b="1" dirty="0"/>
              <a:t> de </a:t>
            </a:r>
            <a:r>
              <a:rPr lang="en-US" b="1" dirty="0" err="1"/>
              <a:t>cierre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2A34C-9353-874B-A82B-FC0D162D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96600" cy="4752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Escenario</a:t>
            </a:r>
            <a:r>
              <a:rPr lang="en-US" dirty="0"/>
              <a:t>: </a:t>
            </a:r>
            <a:r>
              <a:rPr lang="es-A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Imagina que estás dando clases particulares de ciencias a un estudiante de secundaria. Está viendo una imagen de la red trófica de un río, señala una imagen de algas y le pregunta: "¿Qué es eso? ¿Por qué es importante?".</a:t>
            </a:r>
            <a:endParaRPr lang="es-A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457200"/>
            <a:r>
              <a:rPr lang="es-A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Pregunta 1: ¿Cómo respondería al alumno en ~3 frases?</a:t>
            </a:r>
            <a:endParaRPr lang="es-A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39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C3BF-62BA-144B-90F1-C9EB464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0695"/>
            <a:ext cx="10515600" cy="4351338"/>
          </a:xfrm>
        </p:spPr>
        <p:txBody>
          <a:bodyPr>
            <a:normAutofit/>
          </a:bodyPr>
          <a:lstStyle/>
          <a:p>
            <a:pPr marL="457200"/>
            <a:r>
              <a:rPr lang="es-AR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Pregunta 1: ¿Qué sabe sobre el término "recursos basales de los arroyos"? </a:t>
            </a:r>
            <a:endParaRPr lang="es-AR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200" b="1" dirty="0"/>
          </a:p>
          <a:p>
            <a:pPr marL="457200"/>
            <a:r>
              <a:rPr lang="es-AR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Pregunta 2: Imagine que es un científico que estudia los recursos basales de los arroyos. ¿Cuáles son algunas de las preguntas básicas que podría hacer a los recursos basales de un ecosistema fluvial para comprender mejor la salud de un arroyo?</a:t>
            </a:r>
            <a:endParaRPr lang="es-AR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Actividad</a:t>
            </a:r>
            <a:r>
              <a:rPr lang="en-US" b="1" dirty="0"/>
              <a:t> de </a:t>
            </a:r>
            <a:r>
              <a:rPr lang="en-US" b="1" dirty="0" err="1"/>
              <a:t>apertura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15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C3BF-62BA-144B-90F1-C9EB464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069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hacer</a:t>
            </a:r>
            <a:r>
              <a:rPr lang="en-US" dirty="0"/>
              <a:t> una </a:t>
            </a:r>
            <a:r>
              <a:rPr lang="en-US" dirty="0" err="1"/>
              <a:t>excursión</a:t>
            </a:r>
            <a:r>
              <a:rPr lang="en-US" dirty="0"/>
              <a:t> al arroyo de </a:t>
            </a:r>
            <a:r>
              <a:rPr lang="en-US" dirty="0" err="1"/>
              <a:t>nuestro</a:t>
            </a:r>
            <a:r>
              <a:rPr lang="en-US" dirty="0"/>
              <a:t> campus para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los </a:t>
            </a:r>
            <a:r>
              <a:rPr lang="en-US" dirty="0" err="1"/>
              <a:t>investigadores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muestras</a:t>
            </a:r>
            <a:r>
              <a:rPr lang="en-US" dirty="0"/>
              <a:t> de los </a:t>
            </a:r>
            <a:r>
              <a:rPr lang="en-US" dirty="0" err="1"/>
              <a:t>recursos</a:t>
            </a:r>
            <a:r>
              <a:rPr lang="en-US" dirty="0"/>
              <a:t> basales del arroyo (</a:t>
            </a:r>
            <a:r>
              <a:rPr lang="en-US" dirty="0" err="1"/>
              <a:t>algas</a:t>
            </a:r>
            <a:r>
              <a:rPr lang="en-US" dirty="0"/>
              <a:t> y hojas). </a:t>
            </a:r>
          </a:p>
          <a:p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volvamos</a:t>
            </a:r>
            <a:r>
              <a:rPr lang="en-US" dirty="0"/>
              <a:t> al aula,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examinaremos</a:t>
            </a:r>
            <a:r>
              <a:rPr lang="en-US" dirty="0"/>
              <a:t> al </a:t>
            </a:r>
            <a:r>
              <a:rPr lang="en-US" dirty="0" err="1"/>
              <a:t>microscopio</a:t>
            </a:r>
            <a:r>
              <a:rPr lang="en-US" dirty="0"/>
              <a:t> </a:t>
            </a:r>
            <a:r>
              <a:rPr lang="en-US" dirty="0" err="1"/>
              <a:t>algunas</a:t>
            </a:r>
            <a:r>
              <a:rPr lang="en-US" dirty="0"/>
              <a:t> de las </a:t>
            </a:r>
            <a:r>
              <a:rPr lang="en-US" dirty="0" err="1"/>
              <a:t>muestras</a:t>
            </a:r>
            <a:r>
              <a:rPr lang="en-US" dirty="0"/>
              <a:t> de </a:t>
            </a:r>
            <a:r>
              <a:rPr lang="en-US" dirty="0" err="1"/>
              <a:t>algas</a:t>
            </a:r>
            <a:r>
              <a:rPr lang="en-US" dirty="0"/>
              <a:t> que </a:t>
            </a:r>
            <a:r>
              <a:rPr lang="en-US" dirty="0" err="1"/>
              <a:t>hemos</a:t>
            </a:r>
            <a:r>
              <a:rPr lang="en-US" dirty="0"/>
              <a:t> </a:t>
            </a:r>
            <a:r>
              <a:rPr lang="en-US" dirty="0" err="1"/>
              <a:t>recopilado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Recursos</a:t>
            </a:r>
            <a:r>
              <a:rPr lang="en-US" b="1" dirty="0"/>
              <a:t> basales </a:t>
            </a:r>
            <a:r>
              <a:rPr lang="en-US" b="1" dirty="0" err="1"/>
              <a:t>en</a:t>
            </a:r>
            <a:r>
              <a:rPr lang="en-US" b="1" dirty="0"/>
              <a:t> los </a:t>
            </a:r>
            <a:r>
              <a:rPr lang="en-US" b="1" dirty="0" err="1"/>
              <a:t>ecosistemas</a:t>
            </a:r>
            <a:r>
              <a:rPr lang="en-US" b="1" dirty="0"/>
              <a:t> de arroyos</a:t>
            </a:r>
          </a:p>
        </p:txBody>
      </p:sp>
    </p:spTree>
    <p:extLst>
      <p:ext uri="{BB962C8B-B14F-4D97-AF65-F5344CB8AC3E}">
        <p14:creationId xmlns:p14="http://schemas.microsoft.com/office/powerpoint/2010/main" val="85525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C3BF-62BA-144B-90F1-C9EB464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dirty="0"/>
              <a:t>Botas de </a:t>
            </a:r>
            <a:r>
              <a:rPr lang="en-US" sz="2800" dirty="0" err="1"/>
              <a:t>vadeo</a:t>
            </a:r>
            <a:r>
              <a:rPr lang="en-US" sz="2800" dirty="0"/>
              <a:t>/backpacks</a:t>
            </a:r>
          </a:p>
          <a:p>
            <a:pPr lvl="1"/>
            <a:r>
              <a:rPr lang="en-US" sz="2800" dirty="0"/>
              <a:t>Para la </a:t>
            </a:r>
            <a:r>
              <a:rPr lang="en-US" sz="2800" dirty="0" err="1"/>
              <a:t>muestra</a:t>
            </a:r>
            <a:r>
              <a:rPr lang="en-US" sz="2800" dirty="0"/>
              <a:t> de hojas:</a:t>
            </a:r>
          </a:p>
          <a:p>
            <a:pPr lvl="2"/>
            <a:r>
              <a:rPr lang="en-US" sz="2800" dirty="0"/>
              <a:t>Quadrat </a:t>
            </a:r>
          </a:p>
          <a:p>
            <a:pPr lvl="2"/>
            <a:r>
              <a:rPr lang="en-US" sz="2800" dirty="0" err="1"/>
              <a:t>Cinta</a:t>
            </a:r>
            <a:r>
              <a:rPr lang="en-US" sz="2800" dirty="0"/>
              <a:t> </a:t>
            </a:r>
            <a:r>
              <a:rPr lang="en-US" sz="2800" dirty="0" err="1"/>
              <a:t>métrica</a:t>
            </a:r>
            <a:r>
              <a:rPr lang="en-US" sz="2800" dirty="0"/>
              <a:t> </a:t>
            </a:r>
          </a:p>
          <a:p>
            <a:pPr lvl="2"/>
            <a:r>
              <a:rPr lang="en-US" sz="2800" dirty="0"/>
              <a:t>Bolsa para la </a:t>
            </a:r>
            <a:r>
              <a:rPr lang="en-US" sz="2800" dirty="0" err="1"/>
              <a:t>recolección</a:t>
            </a:r>
            <a:r>
              <a:rPr lang="en-US" sz="2800" dirty="0"/>
              <a:t> de hojas</a:t>
            </a:r>
          </a:p>
          <a:p>
            <a:pPr lvl="1"/>
            <a:r>
              <a:rPr lang="en-US" sz="2800" dirty="0"/>
              <a:t>Para la </a:t>
            </a:r>
            <a:r>
              <a:rPr lang="en-US" sz="2800" dirty="0" err="1"/>
              <a:t>muestra</a:t>
            </a:r>
            <a:r>
              <a:rPr lang="en-US" sz="2800" dirty="0"/>
              <a:t> de </a:t>
            </a:r>
            <a:r>
              <a:rPr lang="en-US" sz="2800" dirty="0" err="1"/>
              <a:t>algas</a:t>
            </a:r>
            <a:r>
              <a:rPr lang="en-US" sz="2800" dirty="0"/>
              <a:t>:</a:t>
            </a:r>
          </a:p>
          <a:p>
            <a:pPr lvl="2"/>
            <a:r>
              <a:rPr lang="en-US" sz="2800" dirty="0"/>
              <a:t>Whirl-</a:t>
            </a:r>
            <a:r>
              <a:rPr lang="en-US" sz="2800" dirty="0" err="1"/>
              <a:t>pak</a:t>
            </a:r>
            <a:r>
              <a:rPr lang="en-US" sz="2800" dirty="0"/>
              <a:t> bags</a:t>
            </a:r>
          </a:p>
          <a:p>
            <a:pPr lvl="2"/>
            <a:r>
              <a:rPr lang="en-US" sz="2800" dirty="0"/>
              <a:t>Sharpie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Materiales</a:t>
            </a:r>
            <a:r>
              <a:rPr lang="en-US" b="1" dirty="0"/>
              <a:t> </a:t>
            </a:r>
            <a:r>
              <a:rPr lang="en-US" b="1" dirty="0" err="1"/>
              <a:t>necesarios</a:t>
            </a:r>
            <a:r>
              <a:rPr lang="en-US" b="1" dirty="0"/>
              <a:t> para la </a:t>
            </a:r>
            <a:r>
              <a:rPr lang="en-US" b="1" dirty="0" err="1"/>
              <a:t>excursión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70024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C3BF-62BA-144B-90F1-C9EB464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530"/>
            <a:ext cx="10515600" cy="49513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1er paso: Preparation del </a:t>
            </a:r>
            <a:r>
              <a:rPr lang="en-US" b="1" dirty="0" err="1"/>
              <a:t>portaobjetos</a:t>
            </a:r>
            <a:r>
              <a:rPr lang="en-US" b="1" dirty="0"/>
              <a:t> de </a:t>
            </a:r>
            <a:r>
              <a:rPr lang="en-US" b="1" dirty="0" err="1"/>
              <a:t>montaje</a:t>
            </a:r>
            <a:r>
              <a:rPr lang="en-US" b="1" dirty="0"/>
              <a:t> </a:t>
            </a:r>
            <a:r>
              <a:rPr lang="en-US" b="1" dirty="0" err="1"/>
              <a:t>húmedo</a:t>
            </a:r>
            <a:endParaRPr lang="en-US" b="1" dirty="0"/>
          </a:p>
          <a:p>
            <a:pPr marL="0" indent="0">
              <a:buNone/>
            </a:pPr>
            <a:r>
              <a:rPr lang="en-US" i="1" dirty="0" err="1"/>
              <a:t>Materiales</a:t>
            </a:r>
            <a:r>
              <a:rPr lang="en-US" i="1" dirty="0"/>
              <a:t> </a:t>
            </a:r>
            <a:r>
              <a:rPr lang="en-US" i="1" dirty="0" err="1"/>
              <a:t>necesarios</a:t>
            </a:r>
            <a:r>
              <a:rPr lang="en-US" i="1" dirty="0"/>
              <a:t>: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US" sz="2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Guantes</a:t>
            </a:r>
            <a:endParaRPr lang="es-AR" sz="2400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US" sz="2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Muestra</a:t>
            </a:r>
            <a:r>
              <a:rPr lang="en-US" sz="2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del arroyo</a:t>
            </a:r>
            <a:endParaRPr lang="es-AR" sz="2400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s-AR" sz="2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Bandeja de plástico para rascar sustratos de algas </a:t>
            </a:r>
            <a:endParaRPr lang="es-AR" sz="2400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US" sz="2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Cepillo</a:t>
            </a:r>
            <a:r>
              <a:rPr lang="en-US" sz="2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dientes</a:t>
            </a:r>
            <a:r>
              <a:rPr lang="en-US" sz="2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s-AR" sz="2400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US" sz="2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Agua </a:t>
            </a:r>
            <a:r>
              <a:rPr lang="en-US" sz="2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desionizada</a:t>
            </a:r>
            <a:endParaRPr lang="es-AR" sz="2400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US" sz="2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Pipeta</a:t>
            </a:r>
            <a:r>
              <a:rPr lang="en-US" sz="2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plástico</a:t>
            </a:r>
            <a:r>
              <a:rPr lang="en-US" sz="2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desechable</a:t>
            </a:r>
            <a:r>
              <a:rPr lang="en-US" sz="2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s-AR" sz="2400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US" sz="2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Portaobjetos</a:t>
            </a:r>
            <a:r>
              <a:rPr lang="en-US" sz="2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microscopio</a:t>
            </a:r>
            <a:r>
              <a:rPr lang="en-US" sz="2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s-AR" sz="2400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US" sz="2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Cubreobjetos</a:t>
            </a:r>
            <a:r>
              <a:rPr lang="en-US" sz="2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(nº 1) </a:t>
            </a:r>
            <a:endParaRPr lang="es-AR" sz="2400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US" sz="2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Contenedor</a:t>
            </a:r>
            <a:r>
              <a:rPr lang="en-US" sz="2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objetos</a:t>
            </a:r>
            <a:r>
              <a:rPr lang="en-US" sz="24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punzantes</a:t>
            </a:r>
            <a:endParaRPr lang="es-AR" sz="2400" dirty="0">
              <a:effectLst/>
              <a:ea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Observación</a:t>
            </a:r>
            <a:r>
              <a:rPr lang="en-US" b="1" dirty="0"/>
              <a:t> de </a:t>
            </a:r>
            <a:r>
              <a:rPr lang="en-US" b="1" dirty="0" err="1"/>
              <a:t>muestras</a:t>
            </a:r>
            <a:r>
              <a:rPr lang="en-US" b="1" dirty="0"/>
              <a:t> de </a:t>
            </a:r>
            <a:r>
              <a:rPr lang="en-US" b="1" dirty="0" err="1"/>
              <a:t>algas</a:t>
            </a:r>
            <a:r>
              <a:rPr lang="en-US" b="1" dirty="0"/>
              <a:t> </a:t>
            </a:r>
            <a:r>
              <a:rPr lang="en-US" b="1" dirty="0" err="1"/>
              <a:t>vivas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137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C3BF-62BA-144B-90F1-C9EB464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530"/>
            <a:ext cx="10515600" cy="4951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1er paso: Preparation del </a:t>
            </a:r>
            <a:r>
              <a:rPr lang="en-US" b="1" dirty="0" err="1"/>
              <a:t>portaobjetos</a:t>
            </a:r>
            <a:r>
              <a:rPr lang="en-US" b="1" dirty="0"/>
              <a:t> de </a:t>
            </a:r>
            <a:r>
              <a:rPr lang="en-US" b="1" dirty="0" err="1"/>
              <a:t>montaje</a:t>
            </a:r>
            <a:r>
              <a:rPr lang="en-US" b="1" dirty="0"/>
              <a:t> </a:t>
            </a:r>
            <a:r>
              <a:rPr lang="en-US" b="1" dirty="0" err="1"/>
              <a:t>húmedo</a:t>
            </a:r>
            <a:endParaRPr lang="en-US" b="1" dirty="0"/>
          </a:p>
          <a:p>
            <a:pPr marL="0" indent="0">
              <a:buNone/>
            </a:pPr>
            <a:r>
              <a:rPr lang="en-US" i="1" dirty="0" err="1"/>
              <a:t>Instrucciones</a:t>
            </a:r>
            <a:r>
              <a:rPr lang="en-US" i="1" dirty="0"/>
              <a:t> (1ra </a:t>
            </a:r>
            <a:r>
              <a:rPr lang="en-US" i="1" dirty="0" err="1"/>
              <a:t>parte</a:t>
            </a:r>
            <a:r>
              <a:rPr lang="en-US" i="1" dirty="0"/>
              <a:t>):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Ponerse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guantes</a:t>
            </a:r>
            <a:endParaRPr lang="es-A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s-A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Saque la muestra (sustrato) de la bolsa whirl-pak y colóquela en una bandeja de plástico. </a:t>
            </a:r>
            <a:r>
              <a:rPr lang="en-US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Vierta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el </a:t>
            </a:r>
            <a:r>
              <a:rPr lang="en-US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agua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de la </a:t>
            </a:r>
            <a:r>
              <a:rPr lang="en-US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bolsa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la </a:t>
            </a:r>
            <a:r>
              <a:rPr lang="en-US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bandeja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endParaRPr lang="es-A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s-A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Utilice un cepillo de dientes para raspar suavemente el sustrato. </a:t>
            </a:r>
            <a:r>
              <a:rPr lang="en-US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Trate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raspar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la </a:t>
            </a:r>
            <a:r>
              <a:rPr lang="en-US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superficie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al </a:t>
            </a:r>
            <a:r>
              <a:rPr lang="en-US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menos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3 </a:t>
            </a:r>
            <a:r>
              <a:rPr lang="en-US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veces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s-A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s-A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Utilice agua desionizada para enjuagar el sustrato Y el cepillo de dientes. NOTA: utilice la menor cantidad de agua posible. Utilizar demasiada agua diluirá la muestra, dificultando la observación de las algas. </a:t>
            </a:r>
            <a:endParaRPr lang="es-A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Observación</a:t>
            </a:r>
            <a:r>
              <a:rPr lang="en-US" b="1" dirty="0"/>
              <a:t> de </a:t>
            </a:r>
            <a:r>
              <a:rPr lang="en-US" b="1" dirty="0" err="1"/>
              <a:t>muestras</a:t>
            </a:r>
            <a:r>
              <a:rPr lang="en-US" b="1" dirty="0"/>
              <a:t> de </a:t>
            </a:r>
            <a:r>
              <a:rPr lang="en-US" b="1" dirty="0" err="1"/>
              <a:t>algas</a:t>
            </a:r>
            <a:r>
              <a:rPr lang="en-US" b="1" dirty="0"/>
              <a:t> </a:t>
            </a:r>
            <a:r>
              <a:rPr lang="en-US" b="1" dirty="0" err="1"/>
              <a:t>vivas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0332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C3BF-62BA-144B-90F1-C9EB464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549"/>
            <a:ext cx="10515600" cy="49513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err="1"/>
              <a:t>Instrucciones</a:t>
            </a:r>
            <a:r>
              <a:rPr lang="en-US" i="1" dirty="0"/>
              <a:t> (2da </a:t>
            </a:r>
            <a:r>
              <a:rPr lang="en-US" i="1" dirty="0" err="1"/>
              <a:t>parte</a:t>
            </a:r>
            <a:r>
              <a:rPr lang="en-US" i="1" dirty="0"/>
              <a:t>):</a:t>
            </a:r>
          </a:p>
          <a:p>
            <a:pPr marL="514350" lvl="0" indent="-514350">
              <a:buFont typeface="+mj-lt"/>
              <a:buAutoNum type="arabicPeriod" startAt="5"/>
            </a:pPr>
            <a:r>
              <a:rPr lang="es-A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Recoge 1 portaobjetos y 1 cubreobjetos de tu instructor. </a:t>
            </a:r>
            <a:endParaRPr lang="es-A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 startAt="5"/>
            </a:pPr>
            <a:r>
              <a:rPr lang="es-A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Pipetear el agua de la muestra. </a:t>
            </a:r>
            <a:endParaRPr lang="es-A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 startAt="5"/>
            </a:pPr>
            <a:r>
              <a:rPr lang="es-A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Colocar 1-2 gotas de agua de muestra en el portaobjetos del microscopio.</a:t>
            </a:r>
            <a:endParaRPr lang="es-A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 startAt="5"/>
            </a:pPr>
            <a:r>
              <a:rPr lang="es-A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Coloque suavemente el cubreobjetos sobre la platina del microscopio. </a:t>
            </a:r>
            <a:endParaRPr lang="es-A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Observación</a:t>
            </a:r>
            <a:r>
              <a:rPr lang="en-US" b="1" dirty="0"/>
              <a:t> de </a:t>
            </a:r>
            <a:r>
              <a:rPr lang="en-US" b="1" dirty="0" err="1"/>
              <a:t>muestras</a:t>
            </a:r>
            <a:r>
              <a:rPr lang="en-US" b="1" dirty="0"/>
              <a:t> de </a:t>
            </a:r>
            <a:r>
              <a:rPr lang="en-US" b="1" dirty="0" err="1"/>
              <a:t>algas</a:t>
            </a:r>
            <a:r>
              <a:rPr lang="en-US" b="1" dirty="0"/>
              <a:t> </a:t>
            </a:r>
            <a:r>
              <a:rPr lang="en-US" b="1" dirty="0" err="1"/>
              <a:t>vivas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D701D3-D009-D34F-9351-ADAA139778EF}"/>
              </a:ext>
            </a:extLst>
          </p:cNvPr>
          <p:cNvSpPr txBox="1"/>
          <p:nvPr/>
        </p:nvSpPr>
        <p:spPr>
          <a:xfrm>
            <a:off x="6123918" y="5292546"/>
            <a:ext cx="5229882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Nota: el </a:t>
            </a:r>
            <a:r>
              <a:rPr lang="en-US" dirty="0" err="1"/>
              <a:t>portaobjetos</a:t>
            </a:r>
            <a:r>
              <a:rPr lang="en-US" dirty="0"/>
              <a:t> y el </a:t>
            </a:r>
            <a:r>
              <a:rPr lang="en-US" dirty="0" err="1"/>
              <a:t>cubreobjetos</a:t>
            </a:r>
            <a:r>
              <a:rPr lang="en-US" dirty="0"/>
              <a:t> son </a:t>
            </a:r>
            <a:r>
              <a:rPr lang="en-US" dirty="0" err="1"/>
              <a:t>frágiles</a:t>
            </a:r>
            <a:r>
              <a:rPr lang="en-US" dirty="0"/>
              <a:t>. Si </a:t>
            </a:r>
            <a:r>
              <a:rPr lang="en-US" dirty="0" err="1"/>
              <a:t>rompe</a:t>
            </a:r>
            <a:r>
              <a:rPr lang="en-US" dirty="0"/>
              <a:t> uno, no hay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simplemente</a:t>
            </a:r>
            <a:r>
              <a:rPr lang="en-US" dirty="0"/>
              <a:t> </a:t>
            </a:r>
            <a:r>
              <a:rPr lang="en-US" dirty="0" err="1"/>
              <a:t>vaya</a:t>
            </a:r>
            <a:r>
              <a:rPr lang="en-US" dirty="0"/>
              <a:t> a por uno nuevo y tire el </a:t>
            </a:r>
            <a:r>
              <a:rPr lang="en-US" dirty="0" err="1"/>
              <a:t>viejo</a:t>
            </a:r>
            <a:r>
              <a:rPr lang="en-US" dirty="0"/>
              <a:t>/roto al </a:t>
            </a:r>
            <a:r>
              <a:rPr lang="en-US" dirty="0" err="1"/>
              <a:t>contenedor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punzantes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6728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15046</TotalTime>
  <Words>1670</Words>
  <Application>Microsoft Macintosh PowerPoint</Application>
  <PresentationFormat>Panorámica</PresentationFormat>
  <Paragraphs>222</Paragraphs>
  <Slides>30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Impact</vt:lpstr>
      <vt:lpstr>Symbol</vt:lpstr>
      <vt:lpstr>Times New Roman</vt:lpstr>
      <vt:lpstr>Office Theme</vt:lpstr>
      <vt:lpstr>Recursos basales</vt:lpstr>
      <vt:lpstr>Programa</vt:lpstr>
      <vt:lpstr>Actividad de apertura </vt:lpstr>
      <vt:lpstr>Actividad de apertura </vt:lpstr>
      <vt:lpstr>Recursos basales en los ecosistemas de arroyos</vt:lpstr>
      <vt:lpstr>Materiales necesarios para la excursión</vt:lpstr>
      <vt:lpstr>Observación de muestras de algas vivas</vt:lpstr>
      <vt:lpstr>Observación de muestras de algas vivas</vt:lpstr>
      <vt:lpstr>Observación de muestras de algas vivas</vt:lpstr>
      <vt:lpstr>Observación de muestras de algas vivas</vt:lpstr>
      <vt:lpstr>Observación de muestras de algas vivas</vt:lpstr>
      <vt:lpstr>Presentación de PowerPoint</vt:lpstr>
      <vt:lpstr>Recursos Basales en los Ecosistemas de arroyos</vt:lpstr>
      <vt:lpstr>Recursos Basales en los Ecosistemas de arroyos</vt:lpstr>
      <vt:lpstr>Recursos Basales en los Ecosistemas de arroyos</vt:lpstr>
      <vt:lpstr>Recursos Basales en los Ecosistemas de arroyos</vt:lpstr>
      <vt:lpstr>Recursos Basales en los Ecosistemas de arroyos</vt:lpstr>
      <vt:lpstr>Recursos Basales en los Ecosistemas de arroyos</vt:lpstr>
      <vt:lpstr>Recursos Basales en los Ecosistemas de arroyos</vt:lpstr>
      <vt:lpstr>Recursos Basales en los Ecosistemas de arroyos</vt:lpstr>
      <vt:lpstr>Recursos Basales en los Ecosistemas de arroyos</vt:lpstr>
      <vt:lpstr>Recursos Basales en los Ecosistemas de arroyos</vt:lpstr>
      <vt:lpstr>Recursos Basales en los Ecosistemas de arroyos</vt:lpstr>
      <vt:lpstr>Recursos basales y salud del agua</vt:lpstr>
      <vt:lpstr>Recursos basales y salud del agua</vt:lpstr>
      <vt:lpstr>Recursos basales y salud del agua</vt:lpstr>
      <vt:lpstr>Recursos basales y salud del agua</vt:lpstr>
      <vt:lpstr>Presentación de PowerPoint</vt:lpstr>
      <vt:lpstr>Actividad de cierre</vt:lpstr>
      <vt:lpstr>Actividad de cierre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Watersheds</dc:title>
  <dc:creator>Microsoft Office User</dc:creator>
  <cp:lastModifiedBy>Ma.Verónica Choque Campos</cp:lastModifiedBy>
  <cp:revision>138</cp:revision>
  <dcterms:created xsi:type="dcterms:W3CDTF">2021-10-18T14:38:32Z</dcterms:created>
  <dcterms:modified xsi:type="dcterms:W3CDTF">2023-05-25T01:56:37Z</dcterms:modified>
</cp:coreProperties>
</file>